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docx" ContentType="application/vnd.openxmlformats-officedocument.wordprocessingml.document"/>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42"/>
  </p:notesMasterIdLst>
  <p:handoutMasterIdLst>
    <p:handoutMasterId r:id="rId43"/>
  </p:handoutMasterIdLst>
  <p:sldIdLst>
    <p:sldId id="292" r:id="rId4"/>
    <p:sldId id="419" r:id="rId5"/>
    <p:sldId id="432" r:id="rId6"/>
    <p:sldId id="425" r:id="rId7"/>
    <p:sldId id="387" r:id="rId8"/>
    <p:sldId id="421" r:id="rId9"/>
    <p:sldId id="388" r:id="rId10"/>
    <p:sldId id="393" r:id="rId11"/>
    <p:sldId id="448" r:id="rId12"/>
    <p:sldId id="402" r:id="rId13"/>
    <p:sldId id="389" r:id="rId14"/>
    <p:sldId id="434" r:id="rId15"/>
    <p:sldId id="443" r:id="rId16"/>
    <p:sldId id="394" r:id="rId17"/>
    <p:sldId id="435" r:id="rId18"/>
    <p:sldId id="390" r:id="rId19"/>
    <p:sldId id="436" r:id="rId20"/>
    <p:sldId id="398" r:id="rId21"/>
    <p:sldId id="427" r:id="rId22"/>
    <p:sldId id="423" r:id="rId23"/>
    <p:sldId id="442" r:id="rId24"/>
    <p:sldId id="447" r:id="rId25"/>
    <p:sldId id="440" r:id="rId26"/>
    <p:sldId id="400" r:id="rId27"/>
    <p:sldId id="401" r:id="rId28"/>
    <p:sldId id="403" r:id="rId29"/>
    <p:sldId id="446" r:id="rId30"/>
    <p:sldId id="418" r:id="rId31"/>
    <p:sldId id="405" r:id="rId32"/>
    <p:sldId id="445" r:id="rId33"/>
    <p:sldId id="417" r:id="rId34"/>
    <p:sldId id="424" r:id="rId35"/>
    <p:sldId id="444" r:id="rId36"/>
    <p:sldId id="408" r:id="rId37"/>
    <p:sldId id="409" r:id="rId38"/>
    <p:sldId id="413" r:id="rId39"/>
    <p:sldId id="415" r:id="rId40"/>
    <p:sldId id="368" r:id="rId41"/>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224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05C"/>
    <a:srgbClr val="33CCFF"/>
    <a:srgbClr val="0099FF"/>
    <a:srgbClr val="66FF66"/>
    <a:srgbClr val="33CC33"/>
    <a:srgbClr val="9966FF"/>
    <a:srgbClr val="FF9900"/>
    <a:srgbClr val="71BBFF"/>
    <a:srgbClr val="E5C065"/>
    <a:srgbClr val="BF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E9EA1-837F-4017-88C2-299282456156}" v="2" dt="2022-08-25T09:00:40.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49" autoAdjust="0"/>
    <p:restoredTop sz="97337" autoAdjust="0"/>
  </p:normalViewPr>
  <p:slideViewPr>
    <p:cSldViewPr>
      <p:cViewPr varScale="1">
        <p:scale>
          <a:sx n="119" d="100"/>
          <a:sy n="119" d="100"/>
        </p:scale>
        <p:origin x="894" y="102"/>
      </p:cViewPr>
      <p:guideLst>
        <p:guide orient="horz" pos="2296"/>
        <p:guide pos="22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2720"/>
    </p:cViewPr>
  </p:sorterViewPr>
  <p:notesViewPr>
    <p:cSldViewPr>
      <p:cViewPr varScale="1">
        <p:scale>
          <a:sx n="75" d="100"/>
          <a:sy n="75" d="100"/>
        </p:scale>
        <p:origin x="330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Descubes" userId="5c0f7180-5d89-49b0-a6ab-6aeff8eb02d9" providerId="ADAL" clId="{331E9EA1-837F-4017-88C2-299282456156}"/>
    <pc:docChg chg="modSld">
      <pc:chgData name="François Descubes" userId="5c0f7180-5d89-49b0-a6ab-6aeff8eb02d9" providerId="ADAL" clId="{331E9EA1-837F-4017-88C2-299282456156}" dt="2022-08-25T09:00:40.655" v="1"/>
      <pc:docMkLst>
        <pc:docMk/>
      </pc:docMkLst>
      <pc:sldChg chg="modSp">
        <pc:chgData name="François Descubes" userId="5c0f7180-5d89-49b0-a6ab-6aeff8eb02d9" providerId="ADAL" clId="{331E9EA1-837F-4017-88C2-299282456156}" dt="2022-08-25T09:00:40.655" v="1"/>
        <pc:sldMkLst>
          <pc:docMk/>
          <pc:sldMk cId="2110101343" sldId="402"/>
        </pc:sldMkLst>
        <pc:graphicFrameChg chg="mod">
          <ac:chgData name="François Descubes" userId="5c0f7180-5d89-49b0-a6ab-6aeff8eb02d9" providerId="ADAL" clId="{331E9EA1-837F-4017-88C2-299282456156}" dt="2022-08-25T09:00:40.655" v="1"/>
          <ac:graphicFrameMkLst>
            <pc:docMk/>
            <pc:sldMk cId="2110101343" sldId="402"/>
            <ac:graphicFrameMk id="2" creationId="{C24F70D5-7939-4A8F-992F-64E6F282E8DD}"/>
          </ac:graphicFrameMkLst>
        </pc:graphicFrameChg>
      </pc:sldChg>
      <pc:sldChg chg="modSp">
        <pc:chgData name="François Descubes" userId="5c0f7180-5d89-49b0-a6ab-6aeff8eb02d9" providerId="ADAL" clId="{331E9EA1-837F-4017-88C2-299282456156}" dt="2022-08-25T08:55:32.297" v="0"/>
        <pc:sldMkLst>
          <pc:docMk/>
          <pc:sldMk cId="1566814475" sldId="448"/>
        </pc:sldMkLst>
        <pc:graphicFrameChg chg="mod">
          <ac:chgData name="François Descubes" userId="5c0f7180-5d89-49b0-a6ab-6aeff8eb02d9" providerId="ADAL" clId="{331E9EA1-837F-4017-88C2-299282456156}" dt="2022-08-25T08:55:32.297" v="0"/>
          <ac:graphicFrameMkLst>
            <pc:docMk/>
            <pc:sldMk cId="1566814475" sldId="448"/>
            <ac:graphicFrameMk id="2" creationId="{01DC0876-0BBD-4719-8E5B-38D09B0B9C1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AB374-EFEF-44BC-8F05-345750A8E081}" type="doc">
      <dgm:prSet loTypeId="urn:microsoft.com/office/officeart/2005/8/layout/radial6" loCatId="cycle" qsTypeId="urn:microsoft.com/office/officeart/2005/8/quickstyle/3d2#1" qsCatId="3D" csTypeId="urn:microsoft.com/office/officeart/2005/8/colors/colorful2" csCatId="colorful" phldr="1"/>
      <dgm:spPr/>
      <dgm:t>
        <a:bodyPr/>
        <a:lstStyle/>
        <a:p>
          <a:endParaRPr lang="fr-FR"/>
        </a:p>
      </dgm:t>
    </dgm:pt>
    <dgm:pt modelId="{48A6B079-98C9-441D-9268-1F979520CA6E}">
      <dgm:prSet phldrT="[Texte]"/>
      <dgm:spPr/>
      <dgm:t>
        <a:bodyPr/>
        <a:lstStyle/>
        <a:p>
          <a:r>
            <a:rPr lang="fr-FR" dirty="0"/>
            <a:t>Respect des droits des personnes</a:t>
          </a:r>
        </a:p>
      </dgm:t>
    </dgm:pt>
    <dgm:pt modelId="{C25C22FC-BCEE-443C-8960-6C3AB8E90EAB}" type="parTrans" cxnId="{7216CFB2-442F-45E1-93AC-8309E9063F25}">
      <dgm:prSet/>
      <dgm:spPr/>
      <dgm:t>
        <a:bodyPr/>
        <a:lstStyle/>
        <a:p>
          <a:endParaRPr lang="fr-FR"/>
        </a:p>
      </dgm:t>
    </dgm:pt>
    <dgm:pt modelId="{DD02ACCB-D488-4BA9-99E0-390ED277CC48}" type="sibTrans" cxnId="{7216CFB2-442F-45E1-93AC-8309E9063F25}">
      <dgm:prSet/>
      <dgm:spPr/>
      <dgm:t>
        <a:bodyPr/>
        <a:lstStyle/>
        <a:p>
          <a:endParaRPr lang="fr-FR"/>
        </a:p>
      </dgm:t>
    </dgm:pt>
    <dgm:pt modelId="{818B0F1A-DB8B-4C86-9236-C6B7B64BB63D}">
      <dgm:prSet phldrT="[Texte]" custT="1"/>
      <dgm:spPr>
        <a:solidFill>
          <a:schemeClr val="accent2"/>
        </a:solidFill>
      </dgm:spPr>
      <dgm:t>
        <a:bodyPr/>
        <a:lstStyle/>
        <a:p>
          <a:r>
            <a:rPr lang="fr-FR" sz="1800" b="1" dirty="0"/>
            <a:t>Finalité</a:t>
          </a:r>
        </a:p>
      </dgm:t>
    </dgm:pt>
    <dgm:pt modelId="{FBAFB214-C1A0-4377-912E-E3B3D0B18970}" type="parTrans" cxnId="{1B0D6797-0B03-4840-A329-2C8FAD86BC76}">
      <dgm:prSet/>
      <dgm:spPr/>
      <dgm:t>
        <a:bodyPr/>
        <a:lstStyle/>
        <a:p>
          <a:endParaRPr lang="fr-FR"/>
        </a:p>
      </dgm:t>
    </dgm:pt>
    <dgm:pt modelId="{58F8A9A4-8991-4EC3-A8BF-F1E418AA8CD3}" type="sibTrans" cxnId="{1B0D6797-0B03-4840-A329-2C8FAD86BC76}">
      <dgm:prSet/>
      <dgm:spPr/>
      <dgm:t>
        <a:bodyPr/>
        <a:lstStyle/>
        <a:p>
          <a:endParaRPr lang="fr-FR"/>
        </a:p>
      </dgm:t>
    </dgm:pt>
    <dgm:pt modelId="{336C5D80-84D1-4565-8585-DA337F93B3D0}">
      <dgm:prSet phldrT="[Texte]" custT="1"/>
      <dgm:spPr/>
      <dgm:t>
        <a:bodyPr lIns="0" rIns="0"/>
        <a:lstStyle/>
        <a:p>
          <a:endParaRPr lang="fr-FR" sz="1600" b="0" dirty="0"/>
        </a:p>
      </dgm:t>
    </dgm:pt>
    <dgm:pt modelId="{37F8CC6E-682E-495D-ABC0-6CF7F2BE2DDE}" type="parTrans" cxnId="{F9EAA9EF-8F22-486A-8EA0-A2A5C6A1D194}">
      <dgm:prSet/>
      <dgm:spPr/>
      <dgm:t>
        <a:bodyPr/>
        <a:lstStyle/>
        <a:p>
          <a:endParaRPr lang="fr-FR"/>
        </a:p>
      </dgm:t>
    </dgm:pt>
    <dgm:pt modelId="{09333BD5-AA62-4501-9FFC-6D625705D8D7}" type="sibTrans" cxnId="{F9EAA9EF-8F22-486A-8EA0-A2A5C6A1D194}">
      <dgm:prSet/>
      <dgm:spPr/>
      <dgm:t>
        <a:bodyPr/>
        <a:lstStyle/>
        <a:p>
          <a:endParaRPr lang="fr-FR"/>
        </a:p>
      </dgm:t>
    </dgm:pt>
    <dgm:pt modelId="{9F05FDDD-85A4-4C23-92E7-B1999174B98E}">
      <dgm:prSet phldrT="[Texte]" custT="1"/>
      <dgm:spPr/>
      <dgm:t>
        <a:bodyPr/>
        <a:lstStyle/>
        <a:p>
          <a:r>
            <a:rPr lang="fr-FR" sz="1800" b="1" dirty="0"/>
            <a:t>Sécurité</a:t>
          </a:r>
        </a:p>
      </dgm:t>
    </dgm:pt>
    <dgm:pt modelId="{FFC5D340-BE87-4594-8D9E-861F2136C0D2}" type="parTrans" cxnId="{8CFEC050-C854-4E23-A673-54C9BBDB0687}">
      <dgm:prSet/>
      <dgm:spPr/>
      <dgm:t>
        <a:bodyPr/>
        <a:lstStyle/>
        <a:p>
          <a:endParaRPr lang="fr-FR"/>
        </a:p>
      </dgm:t>
    </dgm:pt>
    <dgm:pt modelId="{7350F912-6F6A-45B9-93AC-2B08DCED8306}" type="sibTrans" cxnId="{8CFEC050-C854-4E23-A673-54C9BBDB0687}">
      <dgm:prSet/>
      <dgm:spPr/>
      <dgm:t>
        <a:bodyPr/>
        <a:lstStyle/>
        <a:p>
          <a:endParaRPr lang="fr-FR"/>
        </a:p>
      </dgm:t>
    </dgm:pt>
    <dgm:pt modelId="{490A9681-303E-473A-A503-3CCC0E028AF3}">
      <dgm:prSet phldrT="[Texte]" custT="1"/>
      <dgm:spPr/>
      <dgm:t>
        <a:bodyPr/>
        <a:lstStyle/>
        <a:p>
          <a:endParaRPr lang="fr-FR" sz="1800" b="0" dirty="0">
            <a:solidFill>
              <a:schemeClr val="lt1"/>
            </a:solidFill>
          </a:endParaRPr>
        </a:p>
      </dgm:t>
    </dgm:pt>
    <dgm:pt modelId="{DD5F86BB-1EF1-4BAC-8305-F9EBB2ABDCE0}" type="parTrans" cxnId="{C000A82E-40A7-48DA-A89E-0EE905C0761D}">
      <dgm:prSet/>
      <dgm:spPr/>
      <dgm:t>
        <a:bodyPr/>
        <a:lstStyle/>
        <a:p>
          <a:endParaRPr lang="fr-FR"/>
        </a:p>
      </dgm:t>
    </dgm:pt>
    <dgm:pt modelId="{D44244CD-1677-473A-9FEE-3C2E7A882101}" type="sibTrans" cxnId="{C000A82E-40A7-48DA-A89E-0EE905C0761D}">
      <dgm:prSet/>
      <dgm:spPr/>
      <dgm:t>
        <a:bodyPr/>
        <a:lstStyle/>
        <a:p>
          <a:endParaRPr lang="fr-FR"/>
        </a:p>
      </dgm:t>
    </dgm:pt>
    <dgm:pt modelId="{AF43CFC2-19A7-4EA4-9F79-9B1379263601}" type="pres">
      <dgm:prSet presAssocID="{154AB374-EFEF-44BC-8F05-345750A8E081}" presName="Name0" presStyleCnt="0">
        <dgm:presLayoutVars>
          <dgm:chMax val="1"/>
          <dgm:dir/>
          <dgm:animLvl val="ctr"/>
          <dgm:resizeHandles val="exact"/>
        </dgm:presLayoutVars>
      </dgm:prSet>
      <dgm:spPr/>
    </dgm:pt>
    <dgm:pt modelId="{B3C0E5FD-7C9E-47CD-8344-5972ECA98243}" type="pres">
      <dgm:prSet presAssocID="{48A6B079-98C9-441D-9268-1F979520CA6E}" presName="centerShape" presStyleLbl="node0" presStyleIdx="0" presStyleCnt="1"/>
      <dgm:spPr/>
    </dgm:pt>
    <dgm:pt modelId="{5CF290C3-B134-4210-BA18-F3526EF54D45}" type="pres">
      <dgm:prSet presAssocID="{818B0F1A-DB8B-4C86-9236-C6B7B64BB63D}" presName="node" presStyleLbl="node1" presStyleIdx="0" presStyleCnt="4">
        <dgm:presLayoutVars>
          <dgm:bulletEnabled val="1"/>
        </dgm:presLayoutVars>
      </dgm:prSet>
      <dgm:spPr/>
    </dgm:pt>
    <dgm:pt modelId="{89F14FC7-67CF-4D70-95BC-71903E85B30B}" type="pres">
      <dgm:prSet presAssocID="{818B0F1A-DB8B-4C86-9236-C6B7B64BB63D}" presName="dummy" presStyleCnt="0"/>
      <dgm:spPr/>
    </dgm:pt>
    <dgm:pt modelId="{9731F5DF-2422-420E-8890-9A2EB0EBDA7D}" type="pres">
      <dgm:prSet presAssocID="{58F8A9A4-8991-4EC3-A8BF-F1E418AA8CD3}" presName="sibTrans" presStyleLbl="sibTrans2D1" presStyleIdx="0" presStyleCnt="4"/>
      <dgm:spPr/>
    </dgm:pt>
    <dgm:pt modelId="{FABC8E79-DB5D-42A2-B180-1496CF9C2F14}" type="pres">
      <dgm:prSet presAssocID="{336C5D80-84D1-4565-8585-DA337F93B3D0}" presName="node" presStyleLbl="node1" presStyleIdx="1" presStyleCnt="4" custScaleX="101683">
        <dgm:presLayoutVars>
          <dgm:bulletEnabled val="1"/>
        </dgm:presLayoutVars>
      </dgm:prSet>
      <dgm:spPr/>
    </dgm:pt>
    <dgm:pt modelId="{24B6D0B7-4836-4040-BDE6-C2D7CC093977}" type="pres">
      <dgm:prSet presAssocID="{336C5D80-84D1-4565-8585-DA337F93B3D0}" presName="dummy" presStyleCnt="0"/>
      <dgm:spPr/>
    </dgm:pt>
    <dgm:pt modelId="{ABE55AE9-1E8E-4784-9352-E1577B0173ED}" type="pres">
      <dgm:prSet presAssocID="{09333BD5-AA62-4501-9FFC-6D625705D8D7}" presName="sibTrans" presStyleLbl="sibTrans2D1" presStyleIdx="1" presStyleCnt="4"/>
      <dgm:spPr/>
    </dgm:pt>
    <dgm:pt modelId="{929C61AE-F85A-410A-A841-514F2F38DFAB}" type="pres">
      <dgm:prSet presAssocID="{9F05FDDD-85A4-4C23-92E7-B1999174B98E}" presName="node" presStyleLbl="node1" presStyleIdx="2" presStyleCnt="4">
        <dgm:presLayoutVars>
          <dgm:bulletEnabled val="1"/>
        </dgm:presLayoutVars>
      </dgm:prSet>
      <dgm:spPr/>
    </dgm:pt>
    <dgm:pt modelId="{86F5D2E1-9C40-4E76-B730-6E58017D656F}" type="pres">
      <dgm:prSet presAssocID="{9F05FDDD-85A4-4C23-92E7-B1999174B98E}" presName="dummy" presStyleCnt="0"/>
      <dgm:spPr/>
    </dgm:pt>
    <dgm:pt modelId="{13293B71-476A-431F-9666-0FDFB5E89F35}" type="pres">
      <dgm:prSet presAssocID="{7350F912-6F6A-45B9-93AC-2B08DCED8306}" presName="sibTrans" presStyleLbl="sibTrans2D1" presStyleIdx="2" presStyleCnt="4"/>
      <dgm:spPr/>
    </dgm:pt>
    <dgm:pt modelId="{4D6C437B-57EE-4D05-9E32-0675CB72620E}" type="pres">
      <dgm:prSet presAssocID="{490A9681-303E-473A-A503-3CCC0E028AF3}" presName="node" presStyleLbl="node1" presStyleIdx="3" presStyleCnt="4">
        <dgm:presLayoutVars>
          <dgm:bulletEnabled val="1"/>
        </dgm:presLayoutVars>
      </dgm:prSet>
      <dgm:spPr/>
    </dgm:pt>
    <dgm:pt modelId="{561C263D-5C79-4C93-A681-995CD17C4E50}" type="pres">
      <dgm:prSet presAssocID="{490A9681-303E-473A-A503-3CCC0E028AF3}" presName="dummy" presStyleCnt="0"/>
      <dgm:spPr/>
    </dgm:pt>
    <dgm:pt modelId="{5C55D56C-436B-416A-9D11-6E3EC4188320}" type="pres">
      <dgm:prSet presAssocID="{D44244CD-1677-473A-9FEE-3C2E7A882101}" presName="sibTrans" presStyleLbl="sibTrans2D1" presStyleIdx="3" presStyleCnt="4"/>
      <dgm:spPr/>
    </dgm:pt>
  </dgm:ptLst>
  <dgm:cxnLst>
    <dgm:cxn modelId="{B55F3828-D899-441B-BD1D-F821424AEE22}" type="presOf" srcId="{336C5D80-84D1-4565-8585-DA337F93B3D0}" destId="{FABC8E79-DB5D-42A2-B180-1496CF9C2F14}" srcOrd="0" destOrd="0" presId="urn:microsoft.com/office/officeart/2005/8/layout/radial6"/>
    <dgm:cxn modelId="{C000A82E-40A7-48DA-A89E-0EE905C0761D}" srcId="{48A6B079-98C9-441D-9268-1F979520CA6E}" destId="{490A9681-303E-473A-A503-3CCC0E028AF3}" srcOrd="3" destOrd="0" parTransId="{DD5F86BB-1EF1-4BAC-8305-F9EBB2ABDCE0}" sibTransId="{D44244CD-1677-473A-9FEE-3C2E7A882101}"/>
    <dgm:cxn modelId="{95331D63-234A-433A-A8AA-94DD4569FD99}" type="presOf" srcId="{818B0F1A-DB8B-4C86-9236-C6B7B64BB63D}" destId="{5CF290C3-B134-4210-BA18-F3526EF54D45}" srcOrd="0" destOrd="0" presId="urn:microsoft.com/office/officeart/2005/8/layout/radial6"/>
    <dgm:cxn modelId="{60AA4C64-C8A0-4738-AE05-2EA7A6634E2D}" type="presOf" srcId="{490A9681-303E-473A-A503-3CCC0E028AF3}" destId="{4D6C437B-57EE-4D05-9E32-0675CB72620E}" srcOrd="0" destOrd="0" presId="urn:microsoft.com/office/officeart/2005/8/layout/radial6"/>
    <dgm:cxn modelId="{8CFEC050-C854-4E23-A673-54C9BBDB0687}" srcId="{48A6B079-98C9-441D-9268-1F979520CA6E}" destId="{9F05FDDD-85A4-4C23-92E7-B1999174B98E}" srcOrd="2" destOrd="0" parTransId="{FFC5D340-BE87-4594-8D9E-861F2136C0D2}" sibTransId="{7350F912-6F6A-45B9-93AC-2B08DCED8306}"/>
    <dgm:cxn modelId="{2FDFD676-7AF1-4A63-A8C0-08A13F91B21D}" type="presOf" srcId="{D44244CD-1677-473A-9FEE-3C2E7A882101}" destId="{5C55D56C-436B-416A-9D11-6E3EC4188320}" srcOrd="0" destOrd="0" presId="urn:microsoft.com/office/officeart/2005/8/layout/radial6"/>
    <dgm:cxn modelId="{1B0D6797-0B03-4840-A329-2C8FAD86BC76}" srcId="{48A6B079-98C9-441D-9268-1F979520CA6E}" destId="{818B0F1A-DB8B-4C86-9236-C6B7B64BB63D}" srcOrd="0" destOrd="0" parTransId="{FBAFB214-C1A0-4377-912E-E3B3D0B18970}" sibTransId="{58F8A9A4-8991-4EC3-A8BF-F1E418AA8CD3}"/>
    <dgm:cxn modelId="{89231FAF-AE35-4FD5-BACD-47B96ED6E0AA}" type="presOf" srcId="{154AB374-EFEF-44BC-8F05-345750A8E081}" destId="{AF43CFC2-19A7-4EA4-9F79-9B1379263601}" srcOrd="0" destOrd="0" presId="urn:microsoft.com/office/officeart/2005/8/layout/radial6"/>
    <dgm:cxn modelId="{7216CFB2-442F-45E1-93AC-8309E9063F25}" srcId="{154AB374-EFEF-44BC-8F05-345750A8E081}" destId="{48A6B079-98C9-441D-9268-1F979520CA6E}" srcOrd="0" destOrd="0" parTransId="{C25C22FC-BCEE-443C-8960-6C3AB8E90EAB}" sibTransId="{DD02ACCB-D488-4BA9-99E0-390ED277CC48}"/>
    <dgm:cxn modelId="{FD7F56CA-A236-4D05-8394-E76A510DE90C}" type="presOf" srcId="{48A6B079-98C9-441D-9268-1F979520CA6E}" destId="{B3C0E5FD-7C9E-47CD-8344-5972ECA98243}" srcOrd="0" destOrd="0" presId="urn:microsoft.com/office/officeart/2005/8/layout/radial6"/>
    <dgm:cxn modelId="{B3CB9FD3-19A4-4E9E-837B-B2F26F690F8B}" type="presOf" srcId="{09333BD5-AA62-4501-9FFC-6D625705D8D7}" destId="{ABE55AE9-1E8E-4784-9352-E1577B0173ED}" srcOrd="0" destOrd="0" presId="urn:microsoft.com/office/officeart/2005/8/layout/radial6"/>
    <dgm:cxn modelId="{7A3AD5D5-5A51-46FD-A231-D853950AF59D}" type="presOf" srcId="{7350F912-6F6A-45B9-93AC-2B08DCED8306}" destId="{13293B71-476A-431F-9666-0FDFB5E89F35}" srcOrd="0" destOrd="0" presId="urn:microsoft.com/office/officeart/2005/8/layout/radial6"/>
    <dgm:cxn modelId="{F9EAA9EF-8F22-486A-8EA0-A2A5C6A1D194}" srcId="{48A6B079-98C9-441D-9268-1F979520CA6E}" destId="{336C5D80-84D1-4565-8585-DA337F93B3D0}" srcOrd="1" destOrd="0" parTransId="{37F8CC6E-682E-495D-ABC0-6CF7F2BE2DDE}" sibTransId="{09333BD5-AA62-4501-9FFC-6D625705D8D7}"/>
    <dgm:cxn modelId="{BF22F9EF-5628-4EF6-B39B-0FC80712CF70}" type="presOf" srcId="{58F8A9A4-8991-4EC3-A8BF-F1E418AA8CD3}" destId="{9731F5DF-2422-420E-8890-9A2EB0EBDA7D}" srcOrd="0" destOrd="0" presId="urn:microsoft.com/office/officeart/2005/8/layout/radial6"/>
    <dgm:cxn modelId="{E06A4BF4-D24B-434B-BB52-D50FA6E62189}" type="presOf" srcId="{9F05FDDD-85A4-4C23-92E7-B1999174B98E}" destId="{929C61AE-F85A-410A-A841-514F2F38DFAB}" srcOrd="0" destOrd="0" presId="urn:microsoft.com/office/officeart/2005/8/layout/radial6"/>
    <dgm:cxn modelId="{5C8EAC3F-CDFD-48F1-A80E-53384123596C}" type="presParOf" srcId="{AF43CFC2-19A7-4EA4-9F79-9B1379263601}" destId="{B3C0E5FD-7C9E-47CD-8344-5972ECA98243}" srcOrd="0" destOrd="0" presId="urn:microsoft.com/office/officeart/2005/8/layout/radial6"/>
    <dgm:cxn modelId="{F694EA95-24AB-473B-AC8B-88F9B2268155}" type="presParOf" srcId="{AF43CFC2-19A7-4EA4-9F79-9B1379263601}" destId="{5CF290C3-B134-4210-BA18-F3526EF54D45}" srcOrd="1" destOrd="0" presId="urn:microsoft.com/office/officeart/2005/8/layout/radial6"/>
    <dgm:cxn modelId="{6DC885DE-D770-4DAD-9E7C-57898072F82D}" type="presParOf" srcId="{AF43CFC2-19A7-4EA4-9F79-9B1379263601}" destId="{89F14FC7-67CF-4D70-95BC-71903E85B30B}" srcOrd="2" destOrd="0" presId="urn:microsoft.com/office/officeart/2005/8/layout/radial6"/>
    <dgm:cxn modelId="{36594C37-355F-492C-AC28-5A3A7B567A28}" type="presParOf" srcId="{AF43CFC2-19A7-4EA4-9F79-9B1379263601}" destId="{9731F5DF-2422-420E-8890-9A2EB0EBDA7D}" srcOrd="3" destOrd="0" presId="urn:microsoft.com/office/officeart/2005/8/layout/radial6"/>
    <dgm:cxn modelId="{BFADD541-2D9D-41E5-A28E-893AC0B91857}" type="presParOf" srcId="{AF43CFC2-19A7-4EA4-9F79-9B1379263601}" destId="{FABC8E79-DB5D-42A2-B180-1496CF9C2F14}" srcOrd="4" destOrd="0" presId="urn:microsoft.com/office/officeart/2005/8/layout/radial6"/>
    <dgm:cxn modelId="{635388AA-E33E-4BCC-BF7F-61CB4ECF2C0E}" type="presParOf" srcId="{AF43CFC2-19A7-4EA4-9F79-9B1379263601}" destId="{24B6D0B7-4836-4040-BDE6-C2D7CC093977}" srcOrd="5" destOrd="0" presId="urn:microsoft.com/office/officeart/2005/8/layout/radial6"/>
    <dgm:cxn modelId="{36D775EA-0097-4BAA-A962-C28CF22FBC04}" type="presParOf" srcId="{AF43CFC2-19A7-4EA4-9F79-9B1379263601}" destId="{ABE55AE9-1E8E-4784-9352-E1577B0173ED}" srcOrd="6" destOrd="0" presId="urn:microsoft.com/office/officeart/2005/8/layout/radial6"/>
    <dgm:cxn modelId="{E99501F9-063F-4CEE-97F9-3BC1444D493C}" type="presParOf" srcId="{AF43CFC2-19A7-4EA4-9F79-9B1379263601}" destId="{929C61AE-F85A-410A-A841-514F2F38DFAB}" srcOrd="7" destOrd="0" presId="urn:microsoft.com/office/officeart/2005/8/layout/radial6"/>
    <dgm:cxn modelId="{95806426-1621-4157-A255-68E1FA843546}" type="presParOf" srcId="{AF43CFC2-19A7-4EA4-9F79-9B1379263601}" destId="{86F5D2E1-9C40-4E76-B730-6E58017D656F}" srcOrd="8" destOrd="0" presId="urn:microsoft.com/office/officeart/2005/8/layout/radial6"/>
    <dgm:cxn modelId="{8D65452D-358D-44E4-BEAC-0DEA762AE9A6}" type="presParOf" srcId="{AF43CFC2-19A7-4EA4-9F79-9B1379263601}" destId="{13293B71-476A-431F-9666-0FDFB5E89F35}" srcOrd="9" destOrd="0" presId="urn:microsoft.com/office/officeart/2005/8/layout/radial6"/>
    <dgm:cxn modelId="{D6B5E944-5304-419A-9E82-BBE74415A98A}" type="presParOf" srcId="{AF43CFC2-19A7-4EA4-9F79-9B1379263601}" destId="{4D6C437B-57EE-4D05-9E32-0675CB72620E}" srcOrd="10" destOrd="0" presId="urn:microsoft.com/office/officeart/2005/8/layout/radial6"/>
    <dgm:cxn modelId="{06F0B03C-0B61-4558-9CBC-A21216397606}" type="presParOf" srcId="{AF43CFC2-19A7-4EA4-9F79-9B1379263601}" destId="{561C263D-5C79-4C93-A681-995CD17C4E50}" srcOrd="11" destOrd="0" presId="urn:microsoft.com/office/officeart/2005/8/layout/radial6"/>
    <dgm:cxn modelId="{6EAB4231-F910-41B5-9A7D-0718917E9301}" type="presParOf" srcId="{AF43CFC2-19A7-4EA4-9F79-9B1379263601}" destId="{5C55D56C-436B-416A-9D11-6E3EC418832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5D56C-436B-416A-9D11-6E3EC4188320}">
      <dsp:nvSpPr>
        <dsp:cNvPr id="0" name=""/>
        <dsp:cNvSpPr/>
      </dsp:nvSpPr>
      <dsp:spPr>
        <a:xfrm>
          <a:off x="734173" y="624394"/>
          <a:ext cx="4169877" cy="4169877"/>
        </a:xfrm>
        <a:prstGeom prst="blockArc">
          <a:avLst>
            <a:gd name="adj1" fmla="val 10800000"/>
            <a:gd name="adj2" fmla="val 16200000"/>
            <a:gd name="adj3" fmla="val 4641"/>
          </a:avLst>
        </a:prstGeom>
        <a:solidFill>
          <a:schemeClr val="accent2">
            <a:hueOff val="3501917"/>
            <a:satOff val="-56358"/>
            <a:lumOff val="-41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293B71-476A-431F-9666-0FDFB5E89F35}">
      <dsp:nvSpPr>
        <dsp:cNvPr id="0" name=""/>
        <dsp:cNvSpPr/>
      </dsp:nvSpPr>
      <dsp:spPr>
        <a:xfrm>
          <a:off x="734173" y="624394"/>
          <a:ext cx="4169877" cy="4169877"/>
        </a:xfrm>
        <a:prstGeom prst="blockArc">
          <a:avLst>
            <a:gd name="adj1" fmla="val 5400000"/>
            <a:gd name="adj2" fmla="val 10800000"/>
            <a:gd name="adj3" fmla="val 4641"/>
          </a:avLst>
        </a:prstGeom>
        <a:solidFill>
          <a:schemeClr val="accent2">
            <a:hueOff val="2334611"/>
            <a:satOff val="-37572"/>
            <a:lumOff val="-274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E55AE9-1E8E-4784-9352-E1577B0173ED}">
      <dsp:nvSpPr>
        <dsp:cNvPr id="0" name=""/>
        <dsp:cNvSpPr/>
      </dsp:nvSpPr>
      <dsp:spPr>
        <a:xfrm>
          <a:off x="734173" y="624394"/>
          <a:ext cx="4169877" cy="4169877"/>
        </a:xfrm>
        <a:prstGeom prst="blockArc">
          <a:avLst>
            <a:gd name="adj1" fmla="val 0"/>
            <a:gd name="adj2" fmla="val 5400000"/>
            <a:gd name="adj3" fmla="val 4641"/>
          </a:avLst>
        </a:prstGeom>
        <a:solidFill>
          <a:schemeClr val="accent2">
            <a:hueOff val="1167306"/>
            <a:satOff val="-18786"/>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731F5DF-2422-420E-8890-9A2EB0EBDA7D}">
      <dsp:nvSpPr>
        <dsp:cNvPr id="0" name=""/>
        <dsp:cNvSpPr/>
      </dsp:nvSpPr>
      <dsp:spPr>
        <a:xfrm>
          <a:off x="734173" y="624394"/>
          <a:ext cx="4169877" cy="4169877"/>
        </a:xfrm>
        <a:prstGeom prst="blockArc">
          <a:avLst>
            <a:gd name="adj1" fmla="val 16200000"/>
            <a:gd name="adj2" fmla="val 0"/>
            <a:gd name="adj3" fmla="val 4641"/>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C0E5FD-7C9E-47CD-8344-5972ECA98243}">
      <dsp:nvSpPr>
        <dsp:cNvPr id="0" name=""/>
        <dsp:cNvSpPr/>
      </dsp:nvSpPr>
      <dsp:spPr>
        <a:xfrm>
          <a:off x="1859132" y="1749354"/>
          <a:ext cx="1919958" cy="19199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Respect des droits des personnes</a:t>
          </a:r>
        </a:p>
      </dsp:txBody>
      <dsp:txXfrm>
        <a:off x="2140303" y="2030525"/>
        <a:ext cx="1357616" cy="1357616"/>
      </dsp:txXfrm>
    </dsp:sp>
    <dsp:sp modelId="{5CF290C3-B134-4210-BA18-F3526EF54D45}">
      <dsp:nvSpPr>
        <dsp:cNvPr id="0" name=""/>
        <dsp:cNvSpPr/>
      </dsp:nvSpPr>
      <dsp:spPr>
        <a:xfrm>
          <a:off x="2147126" y="792"/>
          <a:ext cx="1343970" cy="1343970"/>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Finalité</a:t>
          </a:r>
        </a:p>
      </dsp:txBody>
      <dsp:txXfrm>
        <a:off x="2343946" y="197612"/>
        <a:ext cx="950330" cy="950330"/>
      </dsp:txXfrm>
    </dsp:sp>
    <dsp:sp modelId="{FABC8E79-DB5D-42A2-B180-1496CF9C2F14}">
      <dsp:nvSpPr>
        <dsp:cNvPr id="0" name=""/>
        <dsp:cNvSpPr/>
      </dsp:nvSpPr>
      <dsp:spPr>
        <a:xfrm>
          <a:off x="4172372" y="2037348"/>
          <a:ext cx="1366589" cy="1343970"/>
        </a:xfrm>
        <a:prstGeom prst="ellipse">
          <a:avLst/>
        </a:prstGeom>
        <a:gradFill rotWithShape="0">
          <a:gsLst>
            <a:gs pos="0">
              <a:schemeClr val="accent2">
                <a:hueOff val="1167306"/>
                <a:satOff val="-18786"/>
                <a:lumOff val="-1373"/>
                <a:alphaOff val="0"/>
                <a:shade val="51000"/>
                <a:satMod val="130000"/>
              </a:schemeClr>
            </a:gs>
            <a:gs pos="80000">
              <a:schemeClr val="accent2">
                <a:hueOff val="1167306"/>
                <a:satOff val="-18786"/>
                <a:lumOff val="-1373"/>
                <a:alphaOff val="0"/>
                <a:shade val="93000"/>
                <a:satMod val="130000"/>
              </a:schemeClr>
            </a:gs>
            <a:gs pos="100000">
              <a:schemeClr val="accent2">
                <a:hueOff val="1167306"/>
                <a:satOff val="-18786"/>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endParaRPr lang="fr-FR" sz="1600" b="0" kern="1200" dirty="0"/>
        </a:p>
      </dsp:txBody>
      <dsp:txXfrm>
        <a:off x="4372504" y="2234168"/>
        <a:ext cx="966325" cy="950330"/>
      </dsp:txXfrm>
    </dsp:sp>
    <dsp:sp modelId="{929C61AE-F85A-410A-A841-514F2F38DFAB}">
      <dsp:nvSpPr>
        <dsp:cNvPr id="0" name=""/>
        <dsp:cNvSpPr/>
      </dsp:nvSpPr>
      <dsp:spPr>
        <a:xfrm>
          <a:off x="2147126" y="4073903"/>
          <a:ext cx="1343970" cy="1343970"/>
        </a:xfrm>
        <a:prstGeom prst="ellipse">
          <a:avLst/>
        </a:prstGeom>
        <a:gradFill rotWithShape="0">
          <a:gsLst>
            <a:gs pos="0">
              <a:schemeClr val="accent2">
                <a:hueOff val="2334611"/>
                <a:satOff val="-37572"/>
                <a:lumOff val="-2746"/>
                <a:alphaOff val="0"/>
                <a:shade val="51000"/>
                <a:satMod val="130000"/>
              </a:schemeClr>
            </a:gs>
            <a:gs pos="80000">
              <a:schemeClr val="accent2">
                <a:hueOff val="2334611"/>
                <a:satOff val="-37572"/>
                <a:lumOff val="-2746"/>
                <a:alphaOff val="0"/>
                <a:shade val="93000"/>
                <a:satMod val="130000"/>
              </a:schemeClr>
            </a:gs>
            <a:gs pos="100000">
              <a:schemeClr val="accent2">
                <a:hueOff val="2334611"/>
                <a:satOff val="-37572"/>
                <a:lumOff val="-27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Sécurité</a:t>
          </a:r>
        </a:p>
      </dsp:txBody>
      <dsp:txXfrm>
        <a:off x="2343946" y="4270723"/>
        <a:ext cx="950330" cy="950330"/>
      </dsp:txXfrm>
    </dsp:sp>
    <dsp:sp modelId="{4D6C437B-57EE-4D05-9E32-0675CB72620E}">
      <dsp:nvSpPr>
        <dsp:cNvPr id="0" name=""/>
        <dsp:cNvSpPr/>
      </dsp:nvSpPr>
      <dsp:spPr>
        <a:xfrm>
          <a:off x="110570" y="2037348"/>
          <a:ext cx="1343970" cy="1343970"/>
        </a:xfrm>
        <a:prstGeom prst="ellipse">
          <a:avLst/>
        </a:prstGeom>
        <a:gradFill rotWithShape="0">
          <a:gsLst>
            <a:gs pos="0">
              <a:schemeClr val="accent2">
                <a:hueOff val="3501917"/>
                <a:satOff val="-56358"/>
                <a:lumOff val="-4119"/>
                <a:alphaOff val="0"/>
                <a:shade val="51000"/>
                <a:satMod val="130000"/>
              </a:schemeClr>
            </a:gs>
            <a:gs pos="80000">
              <a:schemeClr val="accent2">
                <a:hueOff val="3501917"/>
                <a:satOff val="-56358"/>
                <a:lumOff val="-4119"/>
                <a:alphaOff val="0"/>
                <a:shade val="93000"/>
                <a:satMod val="130000"/>
              </a:schemeClr>
            </a:gs>
            <a:gs pos="100000">
              <a:schemeClr val="accent2">
                <a:hueOff val="3501917"/>
                <a:satOff val="-56358"/>
                <a:lumOff val="-41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0" kern="1200" dirty="0">
            <a:solidFill>
              <a:schemeClr val="lt1"/>
            </a:solidFill>
          </a:endParaRPr>
        </a:p>
      </dsp:txBody>
      <dsp:txXfrm>
        <a:off x="307390" y="2234168"/>
        <a:ext cx="950330" cy="9503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EADC762-6954-4F07-9563-054443299D0F}"/>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00DE86-7F8A-4087-956E-9BCA6251852B}"/>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AB576497-7AB8-478F-ADC9-6F805EB964FA}" type="datetimeFigureOut">
              <a:rPr lang="fr-FR" smtClean="0"/>
              <a:t>25/08/2022</a:t>
            </a:fld>
            <a:endParaRPr lang="fr-FR"/>
          </a:p>
        </p:txBody>
      </p:sp>
      <p:sp>
        <p:nvSpPr>
          <p:cNvPr id="4" name="Espace réservé du pied de page 3">
            <a:extLst>
              <a:ext uri="{FF2B5EF4-FFF2-40B4-BE49-F238E27FC236}">
                <a16:creationId xmlns:a16="http://schemas.microsoft.com/office/drawing/2014/main" id="{231014CB-BFE6-42ED-9A52-81FF5C009057}"/>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2F90AB7-7A36-4F4C-BE7E-C187CE8D619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520894A4-6AA0-4E1F-81B6-808573E1214B}" type="slidenum">
              <a:rPr lang="fr-FR" smtClean="0"/>
              <a:t>‹N°›</a:t>
            </a:fld>
            <a:endParaRPr lang="fr-FR"/>
          </a:p>
        </p:txBody>
      </p:sp>
    </p:spTree>
    <p:extLst>
      <p:ext uri="{BB962C8B-B14F-4D97-AF65-F5344CB8AC3E}">
        <p14:creationId xmlns:p14="http://schemas.microsoft.com/office/powerpoint/2010/main" val="140399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D1C3CEE-C4B8-4080-8550-9EB5373D1327}" type="datetimeFigureOut">
              <a:rPr lang="fr-FR" smtClean="0"/>
              <a:t>25/08/2022</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D961AA38-583D-4C81-8B4D-880116AE3C57}" type="slidenum">
              <a:rPr lang="fr-FR" smtClean="0"/>
              <a:t>‹N°›</a:t>
            </a:fld>
            <a:endParaRPr lang="fr-FR"/>
          </a:p>
        </p:txBody>
      </p:sp>
    </p:spTree>
    <p:extLst>
      <p:ext uri="{BB962C8B-B14F-4D97-AF65-F5344CB8AC3E}">
        <p14:creationId xmlns:p14="http://schemas.microsoft.com/office/powerpoint/2010/main" val="53200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OUVERTURE">
    <p:spTree>
      <p:nvGrpSpPr>
        <p:cNvPr id="1" name=""/>
        <p:cNvGrpSpPr/>
        <p:nvPr/>
      </p:nvGrpSpPr>
      <p:grpSpPr>
        <a:xfrm>
          <a:off x="0" y="0"/>
          <a:ext cx="0" cy="0"/>
          <a:chOff x="0" y="0"/>
          <a:chExt cx="0" cy="0"/>
        </a:xfrm>
      </p:grpSpPr>
      <p:sp>
        <p:nvSpPr>
          <p:cNvPr id="3" name="Rectangle 2"/>
          <p:cNvSpPr/>
          <p:nvPr userDrawn="1"/>
        </p:nvSpPr>
        <p:spPr>
          <a:xfrm>
            <a:off x="0" y="2804"/>
            <a:ext cx="9140189" cy="4550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0" y="4373357"/>
            <a:ext cx="9140189" cy="2484643"/>
          </a:xfrm>
          <a:prstGeom prst="rect">
            <a:avLst/>
          </a:prstGeom>
          <a:solidFill>
            <a:srgbClr val="00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pour une image  6"/>
          <p:cNvSpPr>
            <a:spLocks noGrp="1"/>
          </p:cNvSpPr>
          <p:nvPr>
            <p:ph type="pic" sz="quarter" idx="13"/>
          </p:nvPr>
        </p:nvSpPr>
        <p:spPr>
          <a:xfrm>
            <a:off x="0" y="1766804"/>
            <a:ext cx="9140189" cy="2606553"/>
          </a:xfrm>
          <a:prstGeom prst="rect">
            <a:avLst/>
          </a:prstGeom>
          <a:ln>
            <a:solidFill>
              <a:schemeClr val="bg2">
                <a:lumMod val="85000"/>
              </a:schemeClr>
            </a:solidFill>
          </a:ln>
        </p:spPr>
        <p:txBody>
          <a:bodyPr/>
          <a:lstStyle/>
          <a:p>
            <a:endParaRPr lang="fr-FR"/>
          </a:p>
        </p:txBody>
      </p:sp>
      <p:pic>
        <p:nvPicPr>
          <p:cNvPr id="8" name="Picture 2" descr="D:\PROJETS\LOGOS\PARIS1\2015\logo_coul_f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06182" y="1401"/>
            <a:ext cx="3914202" cy="17640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14"/>
          <p:cNvSpPr>
            <a:spLocks noGrp="1"/>
          </p:cNvSpPr>
          <p:nvPr>
            <p:ph type="body" sz="quarter" idx="12" hasCustomPrompt="1"/>
          </p:nvPr>
        </p:nvSpPr>
        <p:spPr>
          <a:xfrm>
            <a:off x="530541" y="4373358"/>
            <a:ext cx="8075296" cy="1077365"/>
          </a:xfrm>
          <a:prstGeom prst="rect">
            <a:avLst/>
          </a:prstGeom>
        </p:spPr>
        <p:txBody>
          <a:bodyPr anchor="ctr"/>
          <a:lstStyle>
            <a:lvl1pPr marL="0" indent="0" algn="ctr">
              <a:spcAft>
                <a:spcPts val="600"/>
              </a:spcAft>
              <a:buFont typeface="Arial" panose="020B0604020202020204" pitchFamily="34" charset="0"/>
              <a:buNone/>
              <a:defRPr sz="2800" b="0">
                <a:solidFill>
                  <a:schemeClr val="bg1"/>
                </a:solidFill>
                <a:latin typeface="+mn-lt"/>
              </a:defRPr>
            </a:lvl1pPr>
            <a:lvl2pPr marL="457200" indent="0">
              <a:buClr>
                <a:srgbClr val="C89108"/>
              </a:buClr>
              <a:buFont typeface="Arial" panose="020B0604020202020204" pitchFamily="34" charset="0"/>
              <a:buNone/>
              <a:defRPr sz="2200" b="0">
                <a:latin typeface="+mn-lt"/>
              </a:defRPr>
            </a:lvl2pPr>
            <a:lvl3pPr marL="1143000" indent="-228600">
              <a:buFont typeface="Arial" panose="020B0604020202020204" pitchFamily="34" charset="0"/>
              <a:buChar char="•"/>
              <a:defRPr sz="2200" b="0">
                <a:latin typeface="+mn-lt"/>
              </a:defRPr>
            </a:lvl3pPr>
            <a:lvl4pPr>
              <a:defRPr sz="2000" b="0">
                <a:latin typeface="+mn-lt"/>
              </a:defRPr>
            </a:lvl4pPr>
            <a:lvl5pPr>
              <a:defRPr sz="2000" b="0">
                <a:latin typeface="+mn-lt"/>
              </a:defRPr>
            </a:lvl5pPr>
          </a:lstStyle>
          <a:p>
            <a:pPr lvl="0"/>
            <a:r>
              <a:rPr lang="fr-FR" dirty="0"/>
              <a:t>Titre 1, aligné à gauche – 28</a:t>
            </a:r>
          </a:p>
        </p:txBody>
      </p:sp>
      <p:sp>
        <p:nvSpPr>
          <p:cNvPr id="10" name="Espace réservé du texte 14"/>
          <p:cNvSpPr>
            <a:spLocks noGrp="1"/>
          </p:cNvSpPr>
          <p:nvPr>
            <p:ph type="body" sz="quarter" idx="14" hasCustomPrompt="1"/>
          </p:nvPr>
        </p:nvSpPr>
        <p:spPr>
          <a:xfrm>
            <a:off x="530541" y="5450724"/>
            <a:ext cx="8075296" cy="1218681"/>
          </a:xfrm>
          <a:prstGeom prst="rect">
            <a:avLst/>
          </a:prstGeom>
        </p:spPr>
        <p:txBody>
          <a:bodyPr/>
          <a:lstStyle>
            <a:lvl1pPr marL="0" indent="0" algn="l">
              <a:spcAft>
                <a:spcPts val="600"/>
              </a:spcAft>
              <a:buFont typeface="Arial" panose="020B0604020202020204" pitchFamily="34" charset="0"/>
              <a:buNone/>
              <a:defRPr sz="2000" b="0">
                <a:solidFill>
                  <a:schemeClr val="bg1"/>
                </a:solidFill>
                <a:latin typeface="+mn-lt"/>
              </a:defRPr>
            </a:lvl1pPr>
            <a:lvl2pPr marL="457200" indent="0">
              <a:buClr>
                <a:srgbClr val="C89108"/>
              </a:buClr>
              <a:buFont typeface="Arial" panose="020B0604020202020204" pitchFamily="34" charset="0"/>
              <a:buNone/>
              <a:defRPr sz="2200" b="0">
                <a:latin typeface="+mn-lt"/>
              </a:defRPr>
            </a:lvl2pPr>
            <a:lvl3pPr marL="1143000" indent="-228600">
              <a:buFont typeface="Arial" panose="020B0604020202020204" pitchFamily="34" charset="0"/>
              <a:buChar char="•"/>
              <a:defRPr sz="2200" b="0">
                <a:latin typeface="+mn-lt"/>
              </a:defRPr>
            </a:lvl3pPr>
            <a:lvl4pPr>
              <a:defRPr sz="2000" b="0">
                <a:latin typeface="+mn-lt"/>
              </a:defRPr>
            </a:lvl4pPr>
            <a:lvl5pPr>
              <a:defRPr sz="2000" b="0">
                <a:latin typeface="+mn-lt"/>
              </a:defRPr>
            </a:lvl5pPr>
          </a:lstStyle>
          <a:p>
            <a:pPr lvl="0"/>
            <a:r>
              <a:rPr lang="fr-FR" dirty="0"/>
              <a:t>Titre 1, aligné à gauche – 20</a:t>
            </a:r>
          </a:p>
          <a:p>
            <a:pPr lvl="0"/>
            <a:r>
              <a:rPr lang="fr-FR" dirty="0"/>
              <a:t>Une ou deux lignes …</a:t>
            </a:r>
          </a:p>
        </p:txBody>
      </p:sp>
    </p:spTree>
    <p:extLst>
      <p:ext uri="{BB962C8B-B14F-4D97-AF65-F5344CB8AC3E}">
        <p14:creationId xmlns:p14="http://schemas.microsoft.com/office/powerpoint/2010/main" val="372644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a:lvl1pPr>
          </a:lstStyle>
          <a:p>
            <a:r>
              <a:rPr lang="fr-FR" dirty="0"/>
              <a:t>18/11/2021</a:t>
            </a:r>
          </a:p>
        </p:txBody>
      </p:sp>
      <p:sp>
        <p:nvSpPr>
          <p:cNvPr id="4" name="Espace réservé du numéro de diapositive 3"/>
          <p:cNvSpPr>
            <a:spLocks noGrp="1"/>
          </p:cNvSpPr>
          <p:nvPr>
            <p:ph type="sldNum" sz="quarter" idx="11"/>
          </p:nvPr>
        </p:nvSpPr>
        <p:spPr/>
        <p:txBody>
          <a:bodyPr/>
          <a:lstStyle/>
          <a:p>
            <a:fld id="{42E3DED4-C4B3-4615-842E-81900945BF47}" type="slidenum">
              <a:rPr lang="fr-FR" smtClean="0"/>
              <a:pPr/>
              <a:t>‹N°›</a:t>
            </a:fld>
            <a:endParaRPr lang="fr-FR" dirty="0"/>
          </a:p>
        </p:txBody>
      </p:sp>
      <p:sp>
        <p:nvSpPr>
          <p:cNvPr id="13" name="Titre 12"/>
          <p:cNvSpPr>
            <a:spLocks noGrp="1"/>
          </p:cNvSpPr>
          <p:nvPr>
            <p:ph type="title"/>
          </p:nvPr>
        </p:nvSpPr>
        <p:spPr>
          <a:xfrm>
            <a:off x="662940" y="485775"/>
            <a:ext cx="8023860" cy="1143000"/>
          </a:xfrm>
          <a:prstGeom prst="rect">
            <a:avLst/>
          </a:prstGeom>
        </p:spPr>
        <p:txBody>
          <a:bodyPr/>
          <a:lstStyle>
            <a:lvl1pPr algn="l">
              <a:defRPr sz="2800" b="1">
                <a:latin typeface="+mj-lt"/>
              </a:defRPr>
            </a:lvl1pPr>
          </a:lstStyle>
          <a:p>
            <a:r>
              <a:rPr lang="fr-FR" dirty="0"/>
              <a:t>Modifiez le style du titre</a:t>
            </a:r>
          </a:p>
        </p:txBody>
      </p:sp>
      <p:sp>
        <p:nvSpPr>
          <p:cNvPr id="15" name="Espace réservé du texte 14"/>
          <p:cNvSpPr>
            <a:spLocks noGrp="1"/>
          </p:cNvSpPr>
          <p:nvPr>
            <p:ph type="body" sz="quarter" idx="12" hasCustomPrompt="1"/>
          </p:nvPr>
        </p:nvSpPr>
        <p:spPr>
          <a:xfrm>
            <a:off x="662940" y="1628775"/>
            <a:ext cx="8023860" cy="4679950"/>
          </a:xfrm>
          <a:prstGeom prst="rect">
            <a:avLst/>
          </a:prstGeom>
        </p:spPr>
        <p:txBody>
          <a:bodyPr/>
          <a:lstStyle>
            <a:lvl1pPr marL="0" indent="0">
              <a:spcBef>
                <a:spcPts val="1800"/>
              </a:spcBef>
              <a:spcAft>
                <a:spcPts val="600"/>
              </a:spcAft>
              <a:buNone/>
              <a:defRPr sz="2200" b="1">
                <a:solidFill>
                  <a:srgbClr val="C89108"/>
                </a:solidFill>
                <a:latin typeface="+mn-lt"/>
              </a:defRPr>
            </a:lvl1pPr>
            <a:lvl2pPr marL="457200" indent="0">
              <a:buFontTx/>
              <a:buNone/>
              <a:defRPr sz="2000" baseline="0">
                <a:latin typeface="+mn-lt"/>
              </a:defRPr>
            </a:lvl2pPr>
            <a:lvl3pPr>
              <a:defRPr sz="2000">
                <a:latin typeface="+mn-lt"/>
              </a:defRPr>
            </a:lvl3pPr>
            <a:lvl4pPr>
              <a:defRPr sz="2000">
                <a:latin typeface="+mn-lt"/>
              </a:defRPr>
            </a:lvl4pPr>
            <a:lvl5pPr>
              <a:defRPr sz="2000">
                <a:latin typeface="+mn-lt"/>
              </a:defRPr>
            </a:lvl5pPr>
          </a:lstStyle>
          <a:p>
            <a:pPr lvl="0"/>
            <a:r>
              <a:rPr lang="fr-FR" dirty="0"/>
              <a:t>Titre 1, aligné à gauche (22 gras) </a:t>
            </a:r>
          </a:p>
          <a:p>
            <a:pPr lvl="1"/>
            <a:r>
              <a:rPr lang="fr-FR" dirty="0"/>
              <a:t>Deuxième niveau 20 (tabulation pour texte bleu) </a:t>
            </a:r>
          </a:p>
          <a:p>
            <a:pPr lvl="2"/>
            <a:r>
              <a:rPr lang="fr-FR" dirty="0"/>
              <a:t>Troisième niveau 20 </a:t>
            </a:r>
          </a:p>
          <a:p>
            <a:pPr lvl="3"/>
            <a:r>
              <a:rPr lang="fr-FR" dirty="0"/>
              <a:t>Quatrième niveau 20 </a:t>
            </a:r>
          </a:p>
          <a:p>
            <a:pPr lvl="4"/>
            <a:r>
              <a:rPr lang="fr-FR" dirty="0"/>
              <a:t>Cinquième niveau</a:t>
            </a:r>
          </a:p>
          <a:p>
            <a:pPr lvl="0"/>
            <a:r>
              <a:rPr lang="fr-FR" dirty="0" err="1"/>
              <a:t>Sqdfsdfsdfsdfsdf</a:t>
            </a:r>
            <a:r>
              <a:rPr lang="fr-FR" dirty="0"/>
              <a:t> </a:t>
            </a:r>
            <a:r>
              <a:rPr lang="fr-FR" dirty="0" err="1"/>
              <a:t>sdfsdf</a:t>
            </a:r>
            <a:r>
              <a:rPr lang="fr-FR" dirty="0"/>
              <a:t> </a:t>
            </a:r>
            <a:r>
              <a:rPr lang="fr-FR" dirty="0" err="1"/>
              <a:t>ssdfsq</a:t>
            </a:r>
            <a:r>
              <a:rPr lang="fr-FR" dirty="0"/>
              <a:t>  </a:t>
            </a:r>
          </a:p>
          <a:p>
            <a:pPr lvl="1"/>
            <a:r>
              <a:rPr lang="fr-FR" dirty="0" err="1"/>
              <a:t>Sdfsdfsfd</a:t>
            </a:r>
            <a:r>
              <a:rPr lang="fr-FR" dirty="0"/>
              <a:t> </a:t>
            </a:r>
            <a:r>
              <a:rPr lang="fr-FR" dirty="0" err="1"/>
              <a:t>sdfsdf</a:t>
            </a:r>
            <a:r>
              <a:rPr lang="fr-FR" dirty="0"/>
              <a:t>  </a:t>
            </a:r>
            <a:r>
              <a:rPr lang="fr-FR" dirty="0" err="1"/>
              <a:t>sdfsdfsdfqsdfsdfs</a:t>
            </a:r>
            <a:r>
              <a:rPr lang="fr-FR" dirty="0"/>
              <a:t> </a:t>
            </a:r>
          </a:p>
          <a:p>
            <a:pPr lvl="1"/>
            <a:r>
              <a:rPr lang="fr-FR" dirty="0" err="1"/>
              <a:t>Sdfsdfsdfsdqf</a:t>
            </a:r>
            <a:r>
              <a:rPr lang="fr-FR" dirty="0"/>
              <a:t> </a:t>
            </a:r>
            <a:r>
              <a:rPr lang="fr-FR" dirty="0" err="1"/>
              <a:t>sdfsqdfsd</a:t>
            </a:r>
            <a:r>
              <a:rPr lang="fr-FR" dirty="0"/>
              <a:t> </a:t>
            </a:r>
            <a:r>
              <a:rPr lang="fr-FR" dirty="0" err="1"/>
              <a:t>sdfsqdf</a:t>
            </a:r>
            <a:r>
              <a:rPr lang="fr-FR" dirty="0"/>
              <a:t> </a:t>
            </a:r>
          </a:p>
          <a:p>
            <a:pPr lvl="1"/>
            <a:r>
              <a:rPr lang="fr-FR" dirty="0" err="1"/>
              <a:t>Qsdfsqdfsqdfs</a:t>
            </a:r>
            <a:r>
              <a:rPr lang="fr-FR" dirty="0"/>
              <a:t> </a:t>
            </a:r>
            <a:r>
              <a:rPr lang="fr-FR" dirty="0" err="1"/>
              <a:t>qsdf</a:t>
            </a:r>
            <a:r>
              <a:rPr lang="fr-FR" dirty="0"/>
              <a:t> </a:t>
            </a:r>
            <a:r>
              <a:rPr lang="fr-FR" dirty="0" err="1"/>
              <a:t>sqdf</a:t>
            </a:r>
            <a:r>
              <a:rPr lang="fr-FR" dirty="0"/>
              <a:t> </a:t>
            </a:r>
            <a:r>
              <a:rPr lang="fr-FR" dirty="0" err="1"/>
              <a:t>qsdf</a:t>
            </a:r>
            <a:r>
              <a:rPr lang="fr-FR" dirty="0"/>
              <a:t> </a:t>
            </a:r>
            <a:r>
              <a:rPr lang="fr-FR" dirty="0" err="1"/>
              <a:t>qsdf</a:t>
            </a:r>
            <a:r>
              <a:rPr lang="fr-FR" dirty="0"/>
              <a:t> </a:t>
            </a:r>
          </a:p>
        </p:txBody>
      </p:sp>
    </p:spTree>
    <p:extLst>
      <p:ext uri="{BB962C8B-B14F-4D97-AF65-F5344CB8AC3E}">
        <p14:creationId xmlns:p14="http://schemas.microsoft.com/office/powerpoint/2010/main" val="133930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6356351"/>
            <a:ext cx="2133600" cy="365125"/>
          </a:xfrm>
          <a:prstGeom prst="rect">
            <a:avLst/>
          </a:prstGeom>
        </p:spPr>
        <p:txBody>
          <a:bodyPr/>
          <a:lstStyle/>
          <a:p>
            <a:r>
              <a:rPr lang="fr-FR" dirty="0"/>
              <a:t>06/04/2022</a:t>
            </a:r>
          </a:p>
        </p:txBody>
      </p:sp>
      <p:sp>
        <p:nvSpPr>
          <p:cNvPr id="4" name="Espace réservé du pied de page 3"/>
          <p:cNvSpPr>
            <a:spLocks noGrp="1"/>
          </p:cNvSpPr>
          <p:nvPr>
            <p:ph type="ftr" sz="quarter" idx="11"/>
          </p:nvPr>
        </p:nvSpPr>
        <p:spPr>
          <a:xfrm>
            <a:off x="3124200" y="6356351"/>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1"/>
            <a:ext cx="2133600" cy="365125"/>
          </a:xfrm>
          <a:prstGeom prst="rect">
            <a:avLst/>
          </a:prstGeom>
        </p:spPr>
        <p:txBody>
          <a:bodyPr/>
          <a:lstStyle/>
          <a:p>
            <a:fld id="{42E3DED4-C4B3-4615-842E-81900945BF47}" type="slidenum">
              <a:rPr lang="fr-FR" smtClean="0"/>
              <a:pPr/>
              <a:t>‹N°›</a:t>
            </a:fld>
            <a:endParaRPr lang="fr-F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0"/>
            <a:ext cx="9144002" cy="685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802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Espace réservé de la date 17"/>
          <p:cNvSpPr>
            <a:spLocks noGrp="1"/>
          </p:cNvSpPr>
          <p:nvPr>
            <p:ph type="dt" sz="half" idx="2"/>
          </p:nvPr>
        </p:nvSpPr>
        <p:spPr>
          <a:xfrm>
            <a:off x="165835" y="6447935"/>
            <a:ext cx="1080136" cy="230861"/>
          </a:xfrm>
          <a:prstGeom prst="rect">
            <a:avLst/>
          </a:prstGeom>
        </p:spPr>
        <p:txBody>
          <a:bodyPr lIns="0" tIns="0" rIns="0" bIns="0" anchor="ctr" anchorCtr="0"/>
          <a:lstStyle>
            <a:lvl1pPr>
              <a:defRPr sz="800">
                <a:solidFill>
                  <a:schemeClr val="tx2"/>
                </a:solidFill>
                <a:latin typeface="Arial" panose="020B0604020202020204" pitchFamily="34" charset="0"/>
                <a:cs typeface="Arial" panose="020B0604020202020204" pitchFamily="34" charset="0"/>
              </a:defRPr>
            </a:lvl1pPr>
          </a:lstStyle>
          <a:p>
            <a:r>
              <a:rPr lang="fr-FR" dirty="0"/>
              <a:t>185/11/2021</a:t>
            </a:r>
          </a:p>
        </p:txBody>
      </p:sp>
      <p:sp>
        <p:nvSpPr>
          <p:cNvPr id="17" name="Espace réservé du numéro de diapositive 19"/>
          <p:cNvSpPr>
            <a:spLocks noGrp="1"/>
          </p:cNvSpPr>
          <p:nvPr>
            <p:ph type="sldNum" sz="quarter" idx="4"/>
          </p:nvPr>
        </p:nvSpPr>
        <p:spPr>
          <a:xfrm>
            <a:off x="8172450" y="6452217"/>
            <a:ext cx="720090" cy="226579"/>
          </a:xfrm>
          <a:prstGeom prst="rect">
            <a:avLst/>
          </a:prstGeom>
        </p:spPr>
        <p:txBody>
          <a:bodyPr lIns="0" tIns="0" rIns="0" bIns="0" anchor="ctr" anchorCtr="0"/>
          <a:lstStyle>
            <a:lvl1pPr algn="r">
              <a:defRPr sz="800">
                <a:solidFill>
                  <a:schemeClr val="tx2"/>
                </a:solidFill>
                <a:latin typeface="Arial" panose="020B0604020202020204" pitchFamily="34" charset="0"/>
                <a:cs typeface="Arial" panose="020B0604020202020204" pitchFamily="34" charset="0"/>
              </a:defRPr>
            </a:lvl1pPr>
          </a:lstStyle>
          <a:p>
            <a:fld id="{42E3DED4-C4B3-4615-842E-81900945BF47}" type="slidenum">
              <a:rPr lang="fr-FR" smtClean="0"/>
              <a:pPr/>
              <a:t>‹N°›</a:t>
            </a:fld>
            <a:endParaRPr lang="fr-FR" dirty="0"/>
          </a:p>
        </p:txBody>
      </p:sp>
      <p:sp>
        <p:nvSpPr>
          <p:cNvPr id="10" name="ZoneTexte 9"/>
          <p:cNvSpPr txBox="1"/>
          <p:nvPr userDrawn="1"/>
        </p:nvSpPr>
        <p:spPr>
          <a:xfrm>
            <a:off x="1475656" y="6424049"/>
            <a:ext cx="5760640" cy="230832"/>
          </a:xfrm>
          <a:prstGeom prst="rect">
            <a:avLst/>
          </a:prstGeom>
          <a:noFill/>
        </p:spPr>
        <p:txBody>
          <a:bodyPr wrap="square" rtlCol="0">
            <a:spAutoFit/>
          </a:bodyPr>
          <a:lstStyle/>
          <a:p>
            <a:pPr algn="ctr"/>
            <a:r>
              <a:rPr lang="fr-FR" sz="900" cap="all" baseline="0" dirty="0"/>
              <a:t>Formation au RGPD</a:t>
            </a:r>
            <a:endParaRPr lang="fr-FR" sz="900" b="0" cap="all" baseline="0" dirty="0">
              <a:solidFill>
                <a:schemeClr val="tx2"/>
              </a:solidFill>
            </a:endParaRPr>
          </a:p>
        </p:txBody>
      </p:sp>
      <p:pic>
        <p:nvPicPr>
          <p:cNvPr id="9" name="Picture 2" descr="D:\PROJETS\studio\1-HISTOIRE\bandeau\Ecrans1-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86420" y="188914"/>
            <a:ext cx="360099" cy="157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5508131" y="908670"/>
            <a:ext cx="2088232" cy="1008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134916"/>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70" r:id="rId3"/>
  </p:sldLayoutIdLst>
  <p:hf hdr="0" ftr="0"/>
  <p:txStyles>
    <p:titleStyle>
      <a:lvl1pPr algn="ctr" defTabSz="914400" rtl="0" eaLnBrk="1" latinLnBrk="0" hangingPunct="1">
        <a:spcBef>
          <a:spcPct val="0"/>
        </a:spcBef>
        <a:buNone/>
        <a:defRPr sz="4400" kern="1200">
          <a:solidFill>
            <a:schemeClr val="tx1"/>
          </a:solidFill>
          <a:latin typeface="Brandon Grotesque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randon Grotesque 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randon Grotesque Medium"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randon Grotesque Regular"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randon Grotesque Regular"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randon Grotesque Regular"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siun.univ-paris1.fr/compte-paris-1/personnel-externe/" TargetMode="External"/><Relationship Id="rId7" Type="http://schemas.openxmlformats.org/officeDocument/2006/relationships/image" Target="../media/image20.wmf"/><Relationship Id="rId2" Type="http://schemas.openxmlformats.org/officeDocument/2006/relationships/hyperlink" Target="https://ecandidat.univ-paris1.fr/ecandidat/#!accueilView" TargetMode="External"/><Relationship Id="rId1" Type="http://schemas.openxmlformats.org/officeDocument/2006/relationships/slideLayout" Target="../slideLayouts/slideLayout2.xml"/><Relationship Id="rId6" Type="http://schemas.openxmlformats.org/officeDocument/2006/relationships/package" Target="../embeddings/Microsoft_Word_Document1.docx"/><Relationship Id="rId5" Type="http://schemas.openxmlformats.org/officeDocument/2006/relationships/hyperlink" Target="https://donnees-personnelles.pantheonsorbonne.fr/" TargetMode="External"/><Relationship Id="rId4" Type="http://schemas.openxmlformats.org/officeDocument/2006/relationships/hyperlink" Target="https://cours.univ-paris1.fr/mod/page/view.php?id=33464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nil.fr/sites/default/files/atoms/files/guide_durees_de_conservatio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cm.univ-paris1.fr/nuxeo/nxdoc/default/a78398d5-22a3-4cb7-883c-d78697f0b649/view_docu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un-mooc.fr/courses/course-v1:CNAM+01032+session01/about" TargetMode="External"/><Relationship Id="rId2" Type="http://schemas.openxmlformats.org/officeDocument/2006/relationships/hyperlink" Target="https://atelier-rgpd.cnil.fr/"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cours.univ-paris1.fr/fixe/rgpd" TargetMode="External"/><Relationship Id="rId4" Type="http://schemas.openxmlformats.org/officeDocument/2006/relationships/hyperlink" Target="mailto:dpo@univ-paris1.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cnil.fr/fr/definition/donnee-personnel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aitron.fr/spip.php?article209183"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ours.univ-paris1.fr/course/view.php?id=1433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lalibre.be/economie/entreprises-startup/2019/07/23/ces-trois-chercheurs-belges-parviennent-a-re-identifier-des-individus-au-depart-de-bases-de-donnees-anonymisees-ZDJF7GRNQVHJRELE55F2RVAQGI/" TargetMode="External"/><Relationship Id="rId3" Type="http://schemas.openxmlformats.org/officeDocument/2006/relationships/hyperlink" Target="http://cerna-ethics-allistene.org/journee-anonymisation-2019-07-03/presentations/Levallois-Barth_2019%2007%2003%20Cerna%20RGPD%20anonymisation%20FINAL.pdf" TargetMode="External"/><Relationship Id="rId7" Type="http://schemas.openxmlformats.org/officeDocument/2006/relationships/hyperlink" Target="https://amnesia.openaire.eu/" TargetMode="External"/><Relationship Id="rId2" Type="http://schemas.openxmlformats.org/officeDocument/2006/relationships/hyperlink" Target="https://www.cnil.fr/sites/default/files/atoms/files/wp216_fr_0.pdf" TargetMode="External"/><Relationship Id="rId1" Type="http://schemas.openxmlformats.org/officeDocument/2006/relationships/slideLayout" Target="../slideLayouts/slideLayout2.xml"/><Relationship Id="rId6" Type="http://schemas.openxmlformats.org/officeDocument/2006/relationships/hyperlink" Target="https://www.benjamin-nguyen.fr/papers/ss.pdf" TargetMode="External"/><Relationship Id="rId5" Type="http://schemas.openxmlformats.org/officeDocument/2006/relationships/hyperlink" Target="https://dash.nichd.nih.gov/download-api/resource?fileName=NICHD-DASH-Data-and-Biospecimen-Catalog-De-Identification-Guidance.pdf" TargetMode="External"/><Relationship Id="rId10" Type="http://schemas.openxmlformats.org/officeDocument/2006/relationships/hyperlink" Target="https://linc.cnil.fr/fr/ya-de-montjoye-and-gadotti-moving-beyond-de-identification-will-allow-us-find-balance-between-using" TargetMode="External"/><Relationship Id="rId4" Type="http://schemas.openxmlformats.org/officeDocument/2006/relationships/hyperlink" Target="https://www.nature.com/articles/s41467-019-10933-3%22" TargetMode="External"/><Relationship Id="rId9" Type="http://schemas.openxmlformats.org/officeDocument/2006/relationships/hyperlink" Target="https://uclouvain.be/fr/decouvrir/presse/actualites/un-observatoire-pour-evaluer-son-anonymat-sur-le-web.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hyperlink" Target="https://www.youtube.com/watch?time_continue=7&amp;v=4Bafx3jhBMU" TargetMode="External"/><Relationship Id="rId4" Type="http://schemas.openxmlformats.org/officeDocument/2006/relationships/hyperlink" Target="https://www.ssi.gouv.fr/uploads/2017/01/guide_cpme_bonnes_pratique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si.gouv.fr/guide/guide-dhygiene-informatique/" TargetMode="External"/><Relationship Id="rId2" Type="http://schemas.openxmlformats.org/officeDocument/2006/relationships/hyperlink" Target="https://www.cnil.fr/fr/principes-cles/guide-de-la-securite-des-donnees-personnelles"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inshs.cnrs.fr/sites/institut_inshs/files/pdf/guide-rgpd_2.pdf" TargetMode="External"/><Relationship Id="rId3" Type="http://schemas.openxmlformats.org/officeDocument/2006/relationships/hyperlink" Target="https://www.cnil.fr/fr/la-loi-informatique-et-libertes" TargetMode="External"/><Relationship Id="rId7" Type="http://schemas.openxmlformats.org/officeDocument/2006/relationships/hyperlink" Target="https://www.cnil.fr/fr/la-cnil-lance-une-consultation-publique-aupres-des-chercheurs-sur-les-traitements-de-donnees-des" TargetMode="External"/><Relationship Id="rId2" Type="http://schemas.openxmlformats.org/officeDocument/2006/relationships/hyperlink" Target="https://www.cnil.fr/fr/reglement-europeen-protection-donnees" TargetMode="External"/><Relationship Id="rId1" Type="http://schemas.openxmlformats.org/officeDocument/2006/relationships/slideLayout" Target="../slideLayouts/slideLayout2.xml"/><Relationship Id="rId6" Type="http://schemas.openxmlformats.org/officeDocument/2006/relationships/hyperlink" Target="https://www.cnil.fr/fr/recherche-scientifique-hors-sante" TargetMode="External"/><Relationship Id="rId11" Type="http://schemas.openxmlformats.org/officeDocument/2006/relationships/hyperlink" Target="https://www.casd.eu/wp/wp-content/uploads/2017/10/Regles_de_confidentialite_utilisateurs.pdf" TargetMode="External"/><Relationship Id="rId5" Type="http://schemas.openxmlformats.org/officeDocument/2006/relationships/hyperlink" Target="http://www.amue.fr/fileadmin/RGDP/Pack_de_conformite_RGPD_CSIESR_31052018_v1.5.pdf" TargetMode="External"/><Relationship Id="rId10" Type="http://schemas.openxmlformats.org/officeDocument/2006/relationships/hyperlink" Target="https://www.insee.fr/fr/statistiques/fichier/4174982/guide-secret.pdf" TargetMode="External"/><Relationship Id="rId4" Type="http://schemas.openxmlformats.org/officeDocument/2006/relationships/hyperlink" Target="https://www.legifrance.gouv.fr/eli/decret/2019/5/29/JUSC1911425D/jo/texte" TargetMode="External"/><Relationship Id="rId9" Type="http://schemas.openxmlformats.org/officeDocument/2006/relationships/hyperlink" Target="https://doranum.fr/aspects-juridiques-ethiques/protection-des-donnees-personnelles-et-rgpd-dans-la-recherche-consequences-obligations-implicatio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467545" y="4365104"/>
            <a:ext cx="8676455" cy="1647930"/>
          </a:xfrm>
        </p:spPr>
        <p:txBody>
          <a:bodyPr>
            <a:normAutofit/>
          </a:bodyPr>
          <a:lstStyle/>
          <a:p>
            <a:pPr algn="l"/>
            <a:r>
              <a:rPr lang="fr-FR" dirty="0"/>
              <a:t>Informatique et Libertés - RGDP</a:t>
            </a:r>
          </a:p>
          <a:p>
            <a:pPr algn="l"/>
            <a:r>
              <a:rPr lang="fr-FR" sz="3200" b="1" dirty="0" err="1"/>
              <a:t>Cycl@doc</a:t>
            </a:r>
            <a:r>
              <a:rPr lang="fr-FR" sz="3200" b="1" dirty="0"/>
              <a:t> – Formation </a:t>
            </a:r>
            <a:r>
              <a:rPr lang="fr-FR" sz="3200" b="1"/>
              <a:t>du 06/04/2022</a:t>
            </a:r>
            <a:endParaRPr lang="fr-FR" sz="2400" b="1" dirty="0"/>
          </a:p>
        </p:txBody>
      </p:sp>
      <p:sp>
        <p:nvSpPr>
          <p:cNvPr id="4" name="Espace réservé du texte 3"/>
          <p:cNvSpPr>
            <a:spLocks noGrp="1"/>
          </p:cNvSpPr>
          <p:nvPr>
            <p:ph type="body" sz="quarter" idx="14"/>
          </p:nvPr>
        </p:nvSpPr>
        <p:spPr>
          <a:xfrm>
            <a:off x="539552" y="6093296"/>
            <a:ext cx="8352928" cy="720080"/>
          </a:xfrm>
        </p:spPr>
        <p:txBody>
          <a:bodyPr/>
          <a:lstStyle/>
          <a:p>
            <a:r>
              <a:rPr lang="fr-FR" sz="1800" b="1" dirty="0">
                <a:solidFill>
                  <a:schemeClr val="bg2">
                    <a:lumMod val="85000"/>
                  </a:schemeClr>
                </a:solidFill>
              </a:rPr>
              <a:t>Séance de formation du 06/03/2022		 François DESCUBES</a:t>
            </a:r>
            <a:br>
              <a:rPr lang="fr-FR" sz="1800" b="1" dirty="0">
                <a:solidFill>
                  <a:schemeClr val="bg2">
                    <a:lumMod val="85000"/>
                  </a:schemeClr>
                </a:solidFill>
              </a:rPr>
            </a:br>
            <a:r>
              <a:rPr lang="fr-FR" sz="1200" cap="all" dirty="0">
                <a:solidFill>
                  <a:schemeClr val="bg2">
                    <a:lumMod val="85000"/>
                  </a:schemeClr>
                </a:solidFill>
              </a:rPr>
              <a:t>DSIUN / RSSI-DPO					   </a:t>
            </a:r>
            <a:r>
              <a:rPr lang="fr-FR" sz="1200" dirty="0">
                <a:solidFill>
                  <a:schemeClr val="bg2">
                    <a:lumMod val="85000"/>
                  </a:schemeClr>
                </a:solidFill>
              </a:rPr>
              <a:t>francois.descubes@univ-paris.fr</a:t>
            </a:r>
            <a:endParaRPr lang="fr-FR" sz="1000" b="1" dirty="0">
              <a:solidFill>
                <a:schemeClr val="bg2">
                  <a:lumMod val="85000"/>
                </a:schemeClr>
              </a:solidFill>
            </a:endParaRPr>
          </a:p>
        </p:txBody>
      </p:sp>
      <p:pic>
        <p:nvPicPr>
          <p:cNvPr id="11" name="Espace réservé pour une image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62" b="9262"/>
          <a:stretch>
            <a:fillRect/>
          </a:stretch>
        </p:blipFill>
        <p:spPr>
          <a:xfrm>
            <a:off x="0" y="1772816"/>
            <a:ext cx="9140189" cy="2606553"/>
          </a:xfrm>
        </p:spPr>
      </p:pic>
    </p:spTree>
    <p:extLst>
      <p:ext uri="{BB962C8B-B14F-4D97-AF65-F5344CB8AC3E}">
        <p14:creationId xmlns:p14="http://schemas.microsoft.com/office/powerpoint/2010/main" val="146048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10</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Zoom sur les mentions d’information</a:t>
            </a:r>
          </a:p>
        </p:txBody>
      </p:sp>
      <p:sp>
        <p:nvSpPr>
          <p:cNvPr id="6" name="ZoneTexte 5"/>
          <p:cNvSpPr txBox="1"/>
          <p:nvPr/>
        </p:nvSpPr>
        <p:spPr>
          <a:xfrm>
            <a:off x="403317" y="827609"/>
            <a:ext cx="8267381" cy="5262979"/>
          </a:xfrm>
          <a:prstGeom prst="rect">
            <a:avLst/>
          </a:prstGeom>
          <a:noFill/>
        </p:spPr>
        <p:txBody>
          <a:bodyPr wrap="square" rtlCol="0">
            <a:spAutoFit/>
          </a:bodyPr>
          <a:lstStyle/>
          <a:p>
            <a:pPr algn="just"/>
            <a:r>
              <a:rPr lang="fr-FR" b="1" dirty="0"/>
              <a:t>Information des personnes concernées</a:t>
            </a:r>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r>
              <a:rPr lang="fr-FR" altLang="fr-FR" dirty="0"/>
              <a:t>Article 13 du RGPD : </a:t>
            </a:r>
            <a:r>
              <a:rPr lang="fr-FR" altLang="fr-FR" sz="1600" dirty="0"/>
              <a:t>Finalité, destinataires, coordonnées,</a:t>
            </a:r>
          </a:p>
          <a:p>
            <a:pPr algn="just"/>
            <a:r>
              <a:rPr lang="fr-FR" altLang="fr-FR" sz="1600" dirty="0"/>
              <a:t>durée de conservation, droits, prise de décision automatisée, export hors UE</a:t>
            </a:r>
          </a:p>
          <a:p>
            <a:pPr algn="just"/>
            <a:endParaRPr lang="fr-FR" altLang="fr-FR" sz="1600" dirty="0"/>
          </a:p>
          <a:p>
            <a:pPr marL="285750" indent="-285750" algn="just">
              <a:buFont typeface="Wingdings" panose="05000000000000000000" pitchFamily="2" charset="2"/>
              <a:buChar char="ü"/>
            </a:pPr>
            <a:r>
              <a:rPr lang="fr-FR" altLang="fr-FR" dirty="0"/>
              <a:t>Mention courte en bas du formulaire papier ou en ligne</a:t>
            </a:r>
          </a:p>
          <a:p>
            <a:pPr algn="just"/>
            <a:r>
              <a:rPr lang="fr-FR" altLang="fr-FR" dirty="0"/>
              <a:t>	Exemple de </a:t>
            </a:r>
            <a:r>
              <a:rPr lang="fr-FR" altLang="fr-FR" dirty="0">
                <a:hlinkClick r:id="rId2"/>
              </a:rPr>
              <a:t>e-candidat</a:t>
            </a:r>
            <a:endParaRPr lang="fr-FR" altLang="fr-FR" dirty="0"/>
          </a:p>
          <a:p>
            <a:pPr algn="just"/>
            <a:endParaRPr lang="fr-FR" altLang="fr-FR" dirty="0"/>
          </a:p>
          <a:p>
            <a:pPr marL="285750" indent="-285750" algn="just">
              <a:buFont typeface="Wingdings" panose="05000000000000000000" pitchFamily="2" charset="2"/>
              <a:buChar char="ü"/>
            </a:pPr>
            <a:r>
              <a:rPr lang="fr-FR" altLang="fr-FR" dirty="0"/>
              <a:t>+ Information complète sur une page dédiée</a:t>
            </a:r>
          </a:p>
          <a:p>
            <a:pPr lvl="2" algn="just"/>
            <a:r>
              <a:rPr lang="fr-FR" altLang="fr-FR" dirty="0"/>
              <a:t>Exemple des </a:t>
            </a:r>
            <a:r>
              <a:rPr lang="fr-FR" altLang="fr-FR" dirty="0">
                <a:hlinkClick r:id="rId3"/>
              </a:rPr>
              <a:t>créations de comptes </a:t>
            </a:r>
            <a:r>
              <a:rPr lang="fr-FR" altLang="fr-FR" dirty="0"/>
              <a:t>prestataires</a:t>
            </a:r>
          </a:p>
          <a:p>
            <a:pPr marL="742950" lvl="1" indent="-285750" algn="just">
              <a:buFont typeface="Wingdings" panose="05000000000000000000" pitchFamily="2" charset="2"/>
              <a:buChar char="ü"/>
            </a:pPr>
            <a:r>
              <a:rPr lang="fr-FR" altLang="fr-FR" dirty="0"/>
              <a:t>Ou page dédiée sur le site du projet de recherche</a:t>
            </a:r>
          </a:p>
          <a:p>
            <a:pPr lvl="1" algn="just"/>
            <a:r>
              <a:rPr lang="fr-FR" altLang="fr-FR" sz="1600" dirty="0"/>
              <a:t>	</a:t>
            </a:r>
            <a:r>
              <a:rPr lang="fr-FR" altLang="fr-FR" sz="1600" dirty="0">
                <a:hlinkClick r:id="rId4"/>
              </a:rPr>
              <a:t>https://cours.univ-paris1.fr/mod/page/view.php?id=334645</a:t>
            </a:r>
            <a:endParaRPr lang="fr-FR" altLang="fr-FR" sz="1600" dirty="0"/>
          </a:p>
          <a:p>
            <a:pPr marL="742950" lvl="1" indent="-285750" algn="just">
              <a:buFont typeface="Wingdings" panose="05000000000000000000" pitchFamily="2" charset="2"/>
              <a:buChar char="ü"/>
            </a:pPr>
            <a:r>
              <a:rPr lang="fr-FR" altLang="fr-FR" dirty="0"/>
              <a:t>Ou document explicatif remis à la personne interviewée</a:t>
            </a:r>
          </a:p>
          <a:p>
            <a:pPr algn="just"/>
            <a:r>
              <a:rPr lang="fr-FR" altLang="fr-FR" dirty="0"/>
              <a:t>	Exemple : </a:t>
            </a:r>
          </a:p>
          <a:p>
            <a:pPr lvl="2" algn="just"/>
            <a:endParaRPr lang="fr-FR" altLang="fr-FR" dirty="0"/>
          </a:p>
          <a:p>
            <a:pPr marL="285750" lvl="2" indent="-285750" algn="just">
              <a:buFont typeface="Wingdings" panose="05000000000000000000" pitchFamily="2" charset="2"/>
              <a:buChar char="ü"/>
            </a:pPr>
            <a:r>
              <a:rPr lang="fr-FR" altLang="fr-FR" dirty="0"/>
              <a:t>Approche pédagogique, lisible et compréhensible</a:t>
            </a:r>
          </a:p>
          <a:p>
            <a:pPr marL="457200" lvl="3" algn="just"/>
            <a:r>
              <a:rPr lang="fr-FR" altLang="fr-FR" sz="1600" dirty="0">
                <a:hlinkClick r:id="rId5"/>
              </a:rPr>
              <a:t>https://donnees-personnelles.pantheonsorbonne.fr/</a:t>
            </a:r>
            <a:r>
              <a:rPr lang="fr-FR" altLang="fr-FR" sz="1600" dirty="0"/>
              <a:t> </a:t>
            </a:r>
          </a:p>
          <a:p>
            <a:pPr marL="0" lvl="2" algn="just"/>
            <a:endParaRPr lang="fr-FR" altLang="fr-FR" i="1" dirty="0"/>
          </a:p>
          <a:p>
            <a:pPr marL="0" lvl="2" algn="just"/>
            <a:r>
              <a:rPr lang="fr-FR" altLang="fr-FR" i="1" dirty="0"/>
              <a:t>« </a:t>
            </a:r>
            <a:r>
              <a:rPr lang="fr-FR" altLang="fr-FR" i="1" dirty="0" err="1"/>
              <a:t>Etre</a:t>
            </a:r>
            <a:r>
              <a:rPr lang="fr-FR" altLang="fr-FR" i="1" dirty="0"/>
              <a:t> transparent sur ce que l’on fait des données collectées »</a:t>
            </a:r>
            <a:endParaRPr lang="fr-FR" altLang="fr-FR" sz="2000"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graphicFrame>
        <p:nvGraphicFramePr>
          <p:cNvPr id="2" name="Objet 1">
            <a:extLst>
              <a:ext uri="{FF2B5EF4-FFF2-40B4-BE49-F238E27FC236}">
                <a16:creationId xmlns:a16="http://schemas.microsoft.com/office/drawing/2014/main" id="{C24F70D5-7939-4A8F-992F-64E6F282E8DD}"/>
              </a:ext>
            </a:extLst>
          </p:cNvPr>
          <p:cNvGraphicFramePr>
            <a:graphicFrameLocks noChangeAspect="1"/>
          </p:cNvGraphicFramePr>
          <p:nvPr>
            <p:extLst>
              <p:ext uri="{D42A27DB-BD31-4B8C-83A1-F6EECF244321}">
                <p14:modId xmlns:p14="http://schemas.microsoft.com/office/powerpoint/2010/main" val="899670755"/>
              </p:ext>
            </p:extLst>
          </p:nvPr>
        </p:nvGraphicFramePr>
        <p:xfrm>
          <a:off x="2411760" y="4293096"/>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400" imgH="771480" progId="Word.Document.12">
                  <p:embed/>
                </p:oleObj>
              </mc:Choice>
              <mc:Fallback>
                <p:oleObj name="Document" showAsIcon="1" r:id="rId6" imgW="914400" imgH="771480" progId="Word.Document.12">
                  <p:embed/>
                  <p:pic>
                    <p:nvPicPr>
                      <p:cNvPr id="2" name="Objet 1">
                        <a:extLst>
                          <a:ext uri="{FF2B5EF4-FFF2-40B4-BE49-F238E27FC236}">
                            <a16:creationId xmlns:a16="http://schemas.microsoft.com/office/drawing/2014/main" id="{C24F70D5-7939-4A8F-992F-64E6F282E8DD}"/>
                          </a:ext>
                        </a:extLst>
                      </p:cNvPr>
                      <p:cNvPicPr/>
                      <p:nvPr/>
                    </p:nvPicPr>
                    <p:blipFill>
                      <a:blip r:embed="rId7"/>
                      <a:stretch>
                        <a:fillRect/>
                      </a:stretch>
                    </p:blipFill>
                    <p:spPr>
                      <a:xfrm>
                        <a:off x="2411760" y="429309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1010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11</a:t>
            </a:fld>
            <a:endParaRPr lang="fr-FR" dirty="0"/>
          </a:p>
        </p:txBody>
      </p:sp>
      <p:sp>
        <p:nvSpPr>
          <p:cNvPr id="4" name="Titre 3"/>
          <p:cNvSpPr>
            <a:spLocks noGrp="1"/>
          </p:cNvSpPr>
          <p:nvPr>
            <p:ph type="title"/>
          </p:nvPr>
        </p:nvSpPr>
        <p:spPr>
          <a:xfrm>
            <a:off x="294202" y="188307"/>
            <a:ext cx="8277726" cy="566961"/>
          </a:xfrm>
        </p:spPr>
        <p:txBody>
          <a:bodyPr/>
          <a:lstStyle/>
          <a:p>
            <a:pPr algn="ctr"/>
            <a:r>
              <a:rPr lang="fr-FR" dirty="0"/>
              <a:t>Les droits des personnes</a:t>
            </a:r>
          </a:p>
        </p:txBody>
      </p:sp>
      <p:sp>
        <p:nvSpPr>
          <p:cNvPr id="5" name="ZoneTexte 4"/>
          <p:cNvSpPr txBox="1"/>
          <p:nvPr/>
        </p:nvSpPr>
        <p:spPr>
          <a:xfrm>
            <a:off x="575520" y="769255"/>
            <a:ext cx="8267381" cy="5909310"/>
          </a:xfrm>
          <a:prstGeom prst="rect">
            <a:avLst/>
          </a:prstGeom>
          <a:noFill/>
        </p:spPr>
        <p:txBody>
          <a:bodyPr wrap="square" rtlCol="0">
            <a:spAutoFit/>
          </a:bodyPr>
          <a:lstStyle>
            <a:defPPr>
              <a:defRPr lang="fr-FR"/>
            </a:defPPr>
            <a:lvl1pPr marL="285750" indent="-285750" algn="just">
              <a:buFont typeface="Arial" panose="020B0604020202020204" pitchFamily="34" charset="0"/>
              <a:buChar char="•"/>
              <a:defRPr b="1"/>
            </a:lvl1pPr>
            <a:lvl2pPr marL="719138" lvl="1" indent="-285750" algn="just">
              <a:buFont typeface="Wingdings" panose="05000000000000000000" pitchFamily="2" charset="2"/>
              <a:buChar char="ü"/>
            </a:lvl2pPr>
          </a:lstStyle>
          <a:p>
            <a:r>
              <a:rPr lang="fr-FR" altLang="fr-FR" dirty="0"/>
              <a:t>Droit à l’information</a:t>
            </a:r>
          </a:p>
          <a:p>
            <a:endParaRPr lang="fr-FR" altLang="fr-FR" dirty="0"/>
          </a:p>
          <a:p>
            <a:r>
              <a:rPr lang="fr-FR" altLang="fr-FR" dirty="0"/>
              <a:t>Droit d’accès</a:t>
            </a:r>
          </a:p>
          <a:p>
            <a:pPr lvl="1"/>
            <a:r>
              <a:rPr lang="fr-FR" altLang="fr-FR" dirty="0"/>
              <a:t>Droit de communication des données détenues</a:t>
            </a:r>
          </a:p>
          <a:p>
            <a:pPr lvl="1"/>
            <a:r>
              <a:rPr lang="fr-FR" altLang="fr-FR" dirty="0"/>
              <a:t>À tester sur Google ou </a:t>
            </a:r>
            <a:r>
              <a:rPr lang="fr-FR" altLang="fr-FR" dirty="0" err="1"/>
              <a:t>Linkedin</a:t>
            </a:r>
            <a:endParaRPr lang="fr-FR" altLang="fr-FR" dirty="0"/>
          </a:p>
          <a:p>
            <a:pPr lvl="1"/>
            <a:endParaRPr lang="fr-FR" altLang="fr-FR" dirty="0"/>
          </a:p>
          <a:p>
            <a:r>
              <a:rPr lang="fr-FR" altLang="fr-FR" dirty="0"/>
              <a:t>Droit de rectification</a:t>
            </a:r>
          </a:p>
          <a:p>
            <a:endParaRPr lang="fr-FR" altLang="fr-FR" dirty="0"/>
          </a:p>
          <a:p>
            <a:r>
              <a:rPr lang="fr-FR" altLang="fr-FR" dirty="0"/>
              <a:t>Droit à la portabilité</a:t>
            </a:r>
          </a:p>
          <a:p>
            <a:endParaRPr lang="fr-FR" altLang="fr-FR" dirty="0"/>
          </a:p>
          <a:p>
            <a:r>
              <a:rPr lang="fr-FR" altLang="fr-FR" dirty="0"/>
              <a:t>Droit à l’effacement</a:t>
            </a:r>
          </a:p>
          <a:p>
            <a:r>
              <a:rPr lang="fr-FR" altLang="fr-FR" dirty="0"/>
              <a:t>Droit d’opposition</a:t>
            </a:r>
          </a:p>
          <a:p>
            <a:r>
              <a:rPr lang="fr-FR" altLang="fr-FR" dirty="0"/>
              <a:t>Droit à la limitation</a:t>
            </a:r>
          </a:p>
          <a:p>
            <a:pPr lvl="1"/>
            <a:r>
              <a:rPr lang="fr-FR" altLang="fr-FR" dirty="0"/>
              <a:t>Retrait du consentement</a:t>
            </a:r>
          </a:p>
          <a:p>
            <a:pPr lvl="1"/>
            <a:r>
              <a:rPr lang="fr-FR" altLang="fr-FR" dirty="0"/>
              <a:t>Obligation légale, exécution d’un contrat</a:t>
            </a:r>
          </a:p>
          <a:p>
            <a:pPr lvl="1"/>
            <a:r>
              <a:rPr lang="fr-FR" altLang="fr-FR" dirty="0"/>
              <a:t>Possibilité de refus dans le cadre de la recherche</a:t>
            </a:r>
          </a:p>
          <a:p>
            <a:pPr lvl="1"/>
            <a:r>
              <a:rPr lang="fr-FR" altLang="fr-FR" dirty="0"/>
              <a:t>Mise en balance : intérêt légitime de l’institution </a:t>
            </a:r>
            <a:r>
              <a:rPr lang="fr-FR" altLang="fr-FR" dirty="0">
                <a:sym typeface="Wingdings" panose="05000000000000000000" pitchFamily="2" charset="2"/>
              </a:rPr>
              <a:t> risques pour </a:t>
            </a:r>
            <a:r>
              <a:rPr lang="fr-FR" altLang="fr-FR" dirty="0"/>
              <a:t>la vie privée de l’individu</a:t>
            </a:r>
          </a:p>
          <a:p>
            <a:pPr lvl="1"/>
            <a:endParaRPr lang="fr-FR" altLang="fr-FR" dirty="0"/>
          </a:p>
          <a:p>
            <a:r>
              <a:rPr lang="fr-FR" altLang="fr-FR" dirty="0"/>
              <a:t>Un mois pour répondre</a:t>
            </a:r>
          </a:p>
          <a:p>
            <a:pPr lvl="1"/>
            <a:r>
              <a:rPr lang="fr-FR" altLang="fr-FR" dirty="0"/>
              <a:t>Copie à dpo@univ-paris1.fr</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40"/>
            <a:ext cx="3348408" cy="222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3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34DFABE-3FE2-4FB8-AB8D-8F6C01AC64DA}"/>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8A8540A7-854F-4BB2-ABDE-2CCF6917B8F1}"/>
              </a:ext>
            </a:extLst>
          </p:cNvPr>
          <p:cNvSpPr>
            <a:spLocks noGrp="1"/>
          </p:cNvSpPr>
          <p:nvPr>
            <p:ph type="sldNum" sz="quarter" idx="11"/>
          </p:nvPr>
        </p:nvSpPr>
        <p:spPr/>
        <p:txBody>
          <a:bodyPr/>
          <a:lstStyle/>
          <a:p>
            <a:fld id="{42E3DED4-C4B3-4615-842E-81900945BF47}" type="slidenum">
              <a:rPr lang="fr-FR" smtClean="0"/>
              <a:pPr/>
              <a:t>12</a:t>
            </a:fld>
            <a:endParaRPr lang="fr-FR" dirty="0"/>
          </a:p>
        </p:txBody>
      </p:sp>
      <p:sp>
        <p:nvSpPr>
          <p:cNvPr id="4" name="Titre 3">
            <a:extLst>
              <a:ext uri="{FF2B5EF4-FFF2-40B4-BE49-F238E27FC236}">
                <a16:creationId xmlns:a16="http://schemas.microsoft.com/office/drawing/2014/main" id="{BA345116-7E2C-4CC1-A6C8-BB3795692F9C}"/>
              </a:ext>
            </a:extLst>
          </p:cNvPr>
          <p:cNvSpPr>
            <a:spLocks noGrp="1"/>
          </p:cNvSpPr>
          <p:nvPr>
            <p:ph type="title"/>
          </p:nvPr>
        </p:nvSpPr>
        <p:spPr>
          <a:xfrm>
            <a:off x="560070" y="179204"/>
            <a:ext cx="8023860" cy="1143000"/>
          </a:xfrm>
        </p:spPr>
        <p:txBody>
          <a:bodyPr/>
          <a:lstStyle/>
          <a:p>
            <a:r>
              <a:rPr lang="fr-FR" dirty="0"/>
              <a:t>Zoom sur des exemples réels de droits d’accès - les plaintes à la CNIL</a:t>
            </a:r>
          </a:p>
        </p:txBody>
      </p:sp>
      <p:pic>
        <p:nvPicPr>
          <p:cNvPr id="6" name="Image 5">
            <a:extLst>
              <a:ext uri="{FF2B5EF4-FFF2-40B4-BE49-F238E27FC236}">
                <a16:creationId xmlns:a16="http://schemas.microsoft.com/office/drawing/2014/main" id="{5A74F461-4BC1-47AD-A31A-7FE81BEA22DF}"/>
              </a:ext>
            </a:extLst>
          </p:cNvPr>
          <p:cNvPicPr>
            <a:picLocks noChangeAspect="1"/>
          </p:cNvPicPr>
          <p:nvPr/>
        </p:nvPicPr>
        <p:blipFill>
          <a:blip r:embed="rId2"/>
          <a:stretch>
            <a:fillRect/>
          </a:stretch>
        </p:blipFill>
        <p:spPr>
          <a:xfrm>
            <a:off x="131555" y="2351510"/>
            <a:ext cx="8846610" cy="862642"/>
          </a:xfrm>
          <a:prstGeom prst="rect">
            <a:avLst/>
          </a:prstGeom>
          <a:ln>
            <a:solidFill>
              <a:schemeClr val="accent1"/>
            </a:solidFill>
          </a:ln>
        </p:spPr>
      </p:pic>
      <p:pic>
        <p:nvPicPr>
          <p:cNvPr id="7" name="Image 6">
            <a:extLst>
              <a:ext uri="{FF2B5EF4-FFF2-40B4-BE49-F238E27FC236}">
                <a16:creationId xmlns:a16="http://schemas.microsoft.com/office/drawing/2014/main" id="{BA7785E7-04BE-4EDC-8127-9A66E3F61B9D}"/>
              </a:ext>
            </a:extLst>
          </p:cNvPr>
          <p:cNvPicPr>
            <a:picLocks noChangeAspect="1"/>
          </p:cNvPicPr>
          <p:nvPr/>
        </p:nvPicPr>
        <p:blipFill>
          <a:blip r:embed="rId3"/>
          <a:stretch>
            <a:fillRect/>
          </a:stretch>
        </p:blipFill>
        <p:spPr>
          <a:xfrm>
            <a:off x="131555" y="1216260"/>
            <a:ext cx="4968552" cy="1074530"/>
          </a:xfrm>
          <a:prstGeom prst="rect">
            <a:avLst/>
          </a:prstGeom>
          <a:ln>
            <a:solidFill>
              <a:schemeClr val="accent1"/>
            </a:solidFill>
          </a:ln>
        </p:spPr>
      </p:pic>
      <p:pic>
        <p:nvPicPr>
          <p:cNvPr id="8" name="Image 7">
            <a:extLst>
              <a:ext uri="{FF2B5EF4-FFF2-40B4-BE49-F238E27FC236}">
                <a16:creationId xmlns:a16="http://schemas.microsoft.com/office/drawing/2014/main" id="{85CD2CB8-DE53-4F41-B5AB-6F599782AFE1}"/>
              </a:ext>
            </a:extLst>
          </p:cNvPr>
          <p:cNvPicPr>
            <a:picLocks noChangeAspect="1"/>
          </p:cNvPicPr>
          <p:nvPr/>
        </p:nvPicPr>
        <p:blipFill>
          <a:blip r:embed="rId4"/>
          <a:stretch>
            <a:fillRect/>
          </a:stretch>
        </p:blipFill>
        <p:spPr>
          <a:xfrm>
            <a:off x="1367957" y="4639334"/>
            <a:ext cx="4932235" cy="1718162"/>
          </a:xfrm>
          <a:prstGeom prst="rect">
            <a:avLst/>
          </a:prstGeom>
          <a:ln>
            <a:solidFill>
              <a:schemeClr val="accent1"/>
            </a:solidFill>
          </a:ln>
        </p:spPr>
      </p:pic>
      <p:grpSp>
        <p:nvGrpSpPr>
          <p:cNvPr id="5" name="Groupe 4">
            <a:extLst>
              <a:ext uri="{FF2B5EF4-FFF2-40B4-BE49-F238E27FC236}">
                <a16:creationId xmlns:a16="http://schemas.microsoft.com/office/drawing/2014/main" id="{C211C313-5CF1-4E8E-B304-1E1A98188158}"/>
              </a:ext>
            </a:extLst>
          </p:cNvPr>
          <p:cNvGrpSpPr/>
          <p:nvPr/>
        </p:nvGrpSpPr>
        <p:grpSpPr>
          <a:xfrm>
            <a:off x="131555" y="3304591"/>
            <a:ext cx="8641020" cy="1244304"/>
            <a:chOff x="131555" y="3304591"/>
            <a:chExt cx="8641020" cy="1244304"/>
          </a:xfrm>
        </p:grpSpPr>
        <p:pic>
          <p:nvPicPr>
            <p:cNvPr id="9" name="Image 8">
              <a:extLst>
                <a:ext uri="{FF2B5EF4-FFF2-40B4-BE49-F238E27FC236}">
                  <a16:creationId xmlns:a16="http://schemas.microsoft.com/office/drawing/2014/main" id="{5FA8260A-8E15-4332-966F-0BFBF77AB8A8}"/>
                </a:ext>
              </a:extLst>
            </p:cNvPr>
            <p:cNvPicPr>
              <a:picLocks noChangeAspect="1"/>
            </p:cNvPicPr>
            <p:nvPr/>
          </p:nvPicPr>
          <p:blipFill>
            <a:blip r:embed="rId5"/>
            <a:stretch>
              <a:fillRect/>
            </a:stretch>
          </p:blipFill>
          <p:spPr>
            <a:xfrm>
              <a:off x="131555" y="3304591"/>
              <a:ext cx="8641020" cy="1244304"/>
            </a:xfrm>
            <a:prstGeom prst="rect">
              <a:avLst/>
            </a:prstGeom>
            <a:ln>
              <a:solidFill>
                <a:schemeClr val="accent1"/>
              </a:solidFill>
            </a:ln>
          </p:spPr>
        </p:pic>
        <p:sp>
          <p:nvSpPr>
            <p:cNvPr id="10" name="Rectangle 9">
              <a:extLst>
                <a:ext uri="{FF2B5EF4-FFF2-40B4-BE49-F238E27FC236}">
                  <a16:creationId xmlns:a16="http://schemas.microsoft.com/office/drawing/2014/main" id="{2AFE2A79-0C92-481F-B638-0EDC1FC62B17}"/>
                </a:ext>
              </a:extLst>
            </p:cNvPr>
            <p:cNvSpPr/>
            <p:nvPr/>
          </p:nvSpPr>
          <p:spPr>
            <a:xfrm>
              <a:off x="5820199" y="3645024"/>
              <a:ext cx="1368152"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5226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13</a:t>
            </a:fld>
            <a:endParaRPr lang="fr-FR" dirty="0"/>
          </a:p>
        </p:txBody>
      </p:sp>
      <p:sp>
        <p:nvSpPr>
          <p:cNvPr id="4" name="Titre 3"/>
          <p:cNvSpPr>
            <a:spLocks noGrp="1"/>
          </p:cNvSpPr>
          <p:nvPr>
            <p:ph type="title"/>
          </p:nvPr>
        </p:nvSpPr>
        <p:spPr>
          <a:xfrm>
            <a:off x="409074" y="485775"/>
            <a:ext cx="8277726" cy="566961"/>
          </a:xfrm>
        </p:spPr>
        <p:txBody>
          <a:bodyPr/>
          <a:lstStyle/>
          <a:p>
            <a:pPr algn="ctr"/>
            <a:r>
              <a:rPr lang="fr-FR" dirty="0"/>
              <a:t>La durée de conservation</a:t>
            </a:r>
          </a:p>
        </p:txBody>
      </p:sp>
      <p:sp>
        <p:nvSpPr>
          <p:cNvPr id="5" name="ZoneTexte 4"/>
          <p:cNvSpPr txBox="1"/>
          <p:nvPr/>
        </p:nvSpPr>
        <p:spPr>
          <a:xfrm>
            <a:off x="409074" y="1055170"/>
            <a:ext cx="8267381" cy="5170646"/>
          </a:xfrm>
          <a:prstGeom prst="rect">
            <a:avLst/>
          </a:prstGeom>
          <a:noFill/>
        </p:spPr>
        <p:txBody>
          <a:bodyPr wrap="square" rtlCol="0">
            <a:spAutoFit/>
          </a:bodyPr>
          <a:lstStyle/>
          <a:p>
            <a:pPr algn="just"/>
            <a:r>
              <a:rPr lang="fr-FR" b="1" dirty="0"/>
              <a:t>Durée de conservation (cas général)</a:t>
            </a:r>
          </a:p>
          <a:p>
            <a:pPr marL="285750" indent="-285750" algn="just">
              <a:buFont typeface="Wingdings" panose="05000000000000000000" pitchFamily="2" charset="2"/>
              <a:buChar char="ü"/>
            </a:pPr>
            <a:r>
              <a:rPr lang="fr-FR" altLang="fr-FR" dirty="0"/>
              <a:t>La durée de conservation est forcément limitée</a:t>
            </a:r>
          </a:p>
          <a:p>
            <a:pPr marL="285750" indent="-285750" algn="just">
              <a:buFont typeface="Wingdings" panose="05000000000000000000" pitchFamily="2" charset="2"/>
              <a:buChar char="ü"/>
            </a:pPr>
            <a:r>
              <a:rPr lang="fr-FR" dirty="0"/>
              <a:t>pas de durée standard imposée par la CNIL (</a:t>
            </a:r>
            <a:r>
              <a:rPr lang="fr-FR" sz="1600" dirty="0"/>
              <a:t>mais des </a:t>
            </a:r>
            <a:r>
              <a:rPr lang="fr-FR" sz="1600" dirty="0">
                <a:hlinkClick r:id="rId2"/>
              </a:rPr>
              <a:t>recommandations</a:t>
            </a:r>
            <a:r>
              <a:rPr lang="fr-FR" sz="1600" dirty="0"/>
              <a:t>)</a:t>
            </a:r>
          </a:p>
          <a:p>
            <a:pPr marL="285750" indent="-285750" algn="just">
              <a:buFont typeface="Wingdings" panose="05000000000000000000" pitchFamily="2" charset="2"/>
              <a:buChar char="ü"/>
            </a:pPr>
            <a:r>
              <a:rPr lang="fr-FR" dirty="0"/>
              <a:t>à adapter pour chaque traitement </a:t>
            </a:r>
            <a:r>
              <a:rPr lang="fr-FR" altLang="fr-FR" dirty="0"/>
              <a:t>en fonction du contexte et des besoins</a:t>
            </a:r>
          </a:p>
          <a:p>
            <a:pPr marL="1073150" algn="just"/>
            <a:r>
              <a:rPr lang="fr-FR" sz="1600" dirty="0"/>
              <a:t>le Service des Archives maintient un tableau des durées de gestion</a:t>
            </a:r>
          </a:p>
          <a:p>
            <a:pPr marL="1073150" algn="just"/>
            <a:r>
              <a:rPr lang="fr-FR" sz="1600" dirty="0"/>
              <a:t>parfois contraintes légales à respecter</a:t>
            </a:r>
          </a:p>
          <a:p>
            <a:pPr marL="1073150" algn="just"/>
            <a:r>
              <a:rPr lang="fr-FR" sz="1600" dirty="0"/>
              <a:t>être en mesure de justifier la durée choisie</a:t>
            </a:r>
          </a:p>
          <a:p>
            <a:pPr marL="285750" indent="-285750" algn="just">
              <a:buFont typeface="Wingdings" panose="05000000000000000000" pitchFamily="2" charset="2"/>
              <a:buChar char="ü"/>
            </a:pPr>
            <a:endParaRPr lang="fr-FR" altLang="fr-FR" dirty="0"/>
          </a:p>
          <a:p>
            <a:pPr algn="just"/>
            <a:r>
              <a:rPr lang="fr-FR" b="1" dirty="0"/>
              <a:t>Dérogations pour la recherche</a:t>
            </a:r>
          </a:p>
          <a:p>
            <a:pPr marL="285750" indent="-285750" algn="just">
              <a:buFont typeface="Wingdings" panose="05000000000000000000" pitchFamily="2" charset="2"/>
              <a:buChar char="ü"/>
            </a:pPr>
            <a:r>
              <a:rPr lang="fr-FR" dirty="0"/>
              <a:t>durée longues admises si elles sont justifiées (voire illimitées)</a:t>
            </a:r>
          </a:p>
          <a:p>
            <a:pPr algn="just"/>
            <a:r>
              <a:rPr lang="fr-FR" sz="1600" dirty="0"/>
              <a:t>	Raisonner en balance intérêt pour la recherche &lt;-&gt; risque pour l’individu</a:t>
            </a:r>
          </a:p>
          <a:p>
            <a:pPr marL="285750" indent="-285750" algn="just">
              <a:buFont typeface="Wingdings" panose="05000000000000000000" pitchFamily="2" charset="2"/>
              <a:buChar char="ü"/>
            </a:pPr>
            <a:r>
              <a:rPr lang="fr-FR" dirty="0"/>
              <a:t>conservation plus longue pour les données </a:t>
            </a:r>
            <a:r>
              <a:rPr lang="fr-FR" dirty="0" err="1"/>
              <a:t>pseudonymisées</a:t>
            </a:r>
            <a:endParaRPr lang="fr-FR" dirty="0"/>
          </a:p>
          <a:p>
            <a:pPr algn="just"/>
            <a:r>
              <a:rPr lang="fr-FR" sz="1600" dirty="0"/>
              <a:t>	conservation sans limite pour des résultats totalement anonymisés</a:t>
            </a:r>
          </a:p>
          <a:p>
            <a:pPr algn="just"/>
            <a:endParaRPr lang="fr-FR" sz="1600" dirty="0"/>
          </a:p>
          <a:p>
            <a:pPr algn="just"/>
            <a:r>
              <a:rPr lang="fr-FR" altLang="fr-FR" b="1" dirty="0"/>
              <a:t>Notion de base intermédiaire</a:t>
            </a:r>
            <a:r>
              <a:rPr lang="fr-FR" altLang="fr-FR" dirty="0"/>
              <a:t> (archivage)</a:t>
            </a:r>
          </a:p>
          <a:p>
            <a:pPr marL="285750" indent="-285750" algn="just">
              <a:buFont typeface="Wingdings" panose="05000000000000000000" pitchFamily="2" charset="2"/>
              <a:buChar char="ü"/>
            </a:pPr>
            <a:endParaRPr lang="fr-FR" altLang="fr-FR" dirty="0"/>
          </a:p>
          <a:p>
            <a:pPr algn="just"/>
            <a:r>
              <a:rPr lang="fr-FR" b="1" dirty="0"/>
              <a:t>A la fin de la durée de conservation</a:t>
            </a:r>
          </a:p>
          <a:p>
            <a:pPr marL="285750" indent="-285750" algn="just">
              <a:buFont typeface="Wingdings" panose="05000000000000000000" pitchFamily="2" charset="2"/>
              <a:buChar char="ü"/>
            </a:pPr>
            <a:r>
              <a:rPr lang="fr-FR" dirty="0"/>
              <a:t>effacement des données (purge)</a:t>
            </a:r>
          </a:p>
          <a:p>
            <a:pPr marL="285750" indent="-285750" algn="just">
              <a:buFont typeface="Wingdings" panose="05000000000000000000" pitchFamily="2" charset="2"/>
              <a:buChar char="ü"/>
            </a:pPr>
            <a:r>
              <a:rPr lang="fr-FR" dirty="0"/>
              <a:t>reversement à un fonds d’archives</a:t>
            </a:r>
            <a:endParaRPr lang="fr-FR" altLang="fr-FR" dirty="0"/>
          </a:p>
        </p:txBody>
      </p:sp>
      <p:pic>
        <p:nvPicPr>
          <p:cNvPr id="7" name="Image 6">
            <a:extLst>
              <a:ext uri="{FF2B5EF4-FFF2-40B4-BE49-F238E27FC236}">
                <a16:creationId xmlns:a16="http://schemas.microsoft.com/office/drawing/2014/main" id="{6DEE9ADB-B39E-40BA-8285-ABACF2116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876" y="4459095"/>
            <a:ext cx="2486050" cy="1988840"/>
          </a:xfrm>
          <a:prstGeom prst="rect">
            <a:avLst/>
          </a:prstGeom>
        </p:spPr>
      </p:pic>
    </p:spTree>
    <p:extLst>
      <p:ext uri="{BB962C8B-B14F-4D97-AF65-F5344CB8AC3E}">
        <p14:creationId xmlns:p14="http://schemas.microsoft.com/office/powerpoint/2010/main" val="228324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14</a:t>
            </a:fld>
            <a:endParaRPr lang="fr-FR" dirty="0"/>
          </a:p>
        </p:txBody>
      </p:sp>
      <p:sp>
        <p:nvSpPr>
          <p:cNvPr id="4" name="Titre 3"/>
          <p:cNvSpPr>
            <a:spLocks noGrp="1"/>
          </p:cNvSpPr>
          <p:nvPr>
            <p:ph type="title"/>
          </p:nvPr>
        </p:nvSpPr>
        <p:spPr>
          <a:xfrm>
            <a:off x="409074" y="485775"/>
            <a:ext cx="8277726" cy="566961"/>
          </a:xfrm>
        </p:spPr>
        <p:txBody>
          <a:bodyPr/>
          <a:lstStyle/>
          <a:p>
            <a:pPr algn="ctr"/>
            <a:r>
              <a:rPr lang="fr-FR" dirty="0"/>
              <a:t>Quelques autres aspects</a:t>
            </a:r>
          </a:p>
        </p:txBody>
      </p:sp>
      <p:sp>
        <p:nvSpPr>
          <p:cNvPr id="5" name="ZoneTexte 4"/>
          <p:cNvSpPr txBox="1"/>
          <p:nvPr/>
        </p:nvSpPr>
        <p:spPr>
          <a:xfrm>
            <a:off x="409074" y="1251284"/>
            <a:ext cx="8267381" cy="4247317"/>
          </a:xfrm>
          <a:prstGeom prst="rect">
            <a:avLst/>
          </a:prstGeom>
          <a:noFill/>
        </p:spPr>
        <p:txBody>
          <a:bodyPr wrap="square" rtlCol="0">
            <a:spAutoFit/>
          </a:bodyPr>
          <a:lstStyle/>
          <a:p>
            <a:pPr marL="285750" indent="-285750" algn="just">
              <a:buFont typeface="Wingdings" panose="05000000000000000000" pitchFamily="2" charset="2"/>
              <a:buChar char="ü"/>
            </a:pPr>
            <a:endParaRPr lang="fr-FR" b="1" dirty="0"/>
          </a:p>
          <a:p>
            <a:pPr algn="just"/>
            <a:r>
              <a:rPr lang="fr-FR" b="1" dirty="0"/>
              <a:t>Le Responsable de Traitement</a:t>
            </a:r>
          </a:p>
          <a:p>
            <a:pPr marL="285750" indent="-285750" algn="just">
              <a:buFont typeface="Wingdings" panose="05000000000000000000" pitchFamily="2" charset="2"/>
              <a:buChar char="ü"/>
            </a:pPr>
            <a:r>
              <a:rPr lang="fr-FR" altLang="fr-FR" dirty="0"/>
              <a:t>Définition : « détermine les finalités et les moyens du traitement »</a:t>
            </a:r>
          </a:p>
          <a:p>
            <a:pPr marL="285750" indent="-285750" algn="just">
              <a:buFont typeface="Wingdings" panose="05000000000000000000" pitchFamily="2" charset="2"/>
              <a:buChar char="ü"/>
            </a:pPr>
            <a:r>
              <a:rPr lang="fr-FR" altLang="fr-FR" dirty="0"/>
              <a:t>Juridique : Personne morale / Président de l’Université</a:t>
            </a:r>
          </a:p>
          <a:p>
            <a:pPr marL="285750" indent="-285750" algn="just">
              <a:buFont typeface="Wingdings" panose="05000000000000000000" pitchFamily="2" charset="2"/>
              <a:buChar char="ü"/>
            </a:pPr>
            <a:r>
              <a:rPr lang="fr-FR" altLang="fr-FR" dirty="0"/>
              <a:t>Pratique : Délégation / Représentant du Responsable de Traitement</a:t>
            </a:r>
          </a:p>
          <a:p>
            <a:pPr marL="285750" indent="-285750" algn="just">
              <a:buFont typeface="Wingdings" panose="05000000000000000000" pitchFamily="2" charset="2"/>
              <a:buChar char="ü"/>
            </a:pPr>
            <a:endParaRPr lang="fr-FR" altLang="fr-FR" dirty="0"/>
          </a:p>
          <a:p>
            <a:pPr algn="just"/>
            <a:r>
              <a:rPr lang="fr-FR" b="1" dirty="0"/>
              <a:t>Ses obligations</a:t>
            </a:r>
          </a:p>
          <a:p>
            <a:pPr marL="285750" indent="-285750" algn="just">
              <a:buFont typeface="Wingdings" panose="05000000000000000000" pitchFamily="2" charset="2"/>
              <a:buChar char="ü"/>
            </a:pPr>
            <a:r>
              <a:rPr lang="fr-FR" altLang="fr-FR" dirty="0"/>
              <a:t>Respect des finalités, de la durée de conservation, des destinataires, …</a:t>
            </a:r>
          </a:p>
          <a:p>
            <a:pPr marL="285750" indent="-285750" algn="just">
              <a:buFont typeface="Wingdings" panose="05000000000000000000" pitchFamily="2" charset="2"/>
              <a:buChar char="ü"/>
            </a:pPr>
            <a:r>
              <a:rPr lang="fr-FR" altLang="fr-FR" dirty="0"/>
              <a:t>Formaliser les contrats sous-traitants</a:t>
            </a:r>
          </a:p>
          <a:p>
            <a:pPr marL="285750" indent="-285750" algn="just">
              <a:buFont typeface="Wingdings" panose="05000000000000000000" pitchFamily="2" charset="2"/>
              <a:buChar char="ü"/>
            </a:pPr>
            <a:r>
              <a:rPr lang="fr-FR" altLang="fr-FR" dirty="0"/>
              <a:t>Transfert hors UE</a:t>
            </a:r>
          </a:p>
          <a:p>
            <a:pPr marL="285750" indent="-285750" algn="just">
              <a:buFont typeface="Wingdings" panose="05000000000000000000" pitchFamily="2" charset="2"/>
              <a:buChar char="ü"/>
            </a:pPr>
            <a:r>
              <a:rPr lang="fr-FR" altLang="fr-FR" dirty="0"/>
              <a:t>Analyse d’impact, PIA</a:t>
            </a:r>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r>
              <a:rPr lang="fr-FR" altLang="fr-FR" dirty="0"/>
              <a:t>Sécurité (proportionnalité de moyens), confidentialité</a:t>
            </a:r>
          </a:p>
          <a:p>
            <a:pPr marL="285750" indent="-285750" algn="just">
              <a:buFont typeface="Wingdings" panose="05000000000000000000" pitchFamily="2" charset="2"/>
              <a:buChar char="ü"/>
            </a:pPr>
            <a:r>
              <a:rPr lang="fr-FR" altLang="fr-FR" dirty="0"/>
              <a:t>Notifier les violations de données</a:t>
            </a:r>
          </a:p>
          <a:p>
            <a:pPr marL="742950" lvl="1" indent="-285750" algn="just">
              <a:buFont typeface="Wingdings" panose="05000000000000000000" pitchFamily="2" charset="2"/>
              <a:buChar char="ü"/>
            </a:pPr>
            <a:r>
              <a:rPr lang="fr-FR" altLang="fr-FR" sz="1600" i="1" dirty="0"/>
              <a:t>via le Délégué à la Protection des Données</a:t>
            </a:r>
            <a:endParaRPr lang="fr-FR" sz="1600" b="1" i="1" dirty="0"/>
          </a:p>
        </p:txBody>
      </p:sp>
    </p:spTree>
    <p:extLst>
      <p:ext uri="{BB962C8B-B14F-4D97-AF65-F5344CB8AC3E}">
        <p14:creationId xmlns:p14="http://schemas.microsoft.com/office/powerpoint/2010/main" val="418669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4D9DF85-A039-4CDB-BE44-053E15A639AD}"/>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AEE5044E-CE59-4BD5-88D1-3ABB5AA8A406}"/>
              </a:ext>
            </a:extLst>
          </p:cNvPr>
          <p:cNvSpPr>
            <a:spLocks noGrp="1"/>
          </p:cNvSpPr>
          <p:nvPr>
            <p:ph type="sldNum" sz="quarter" idx="11"/>
          </p:nvPr>
        </p:nvSpPr>
        <p:spPr/>
        <p:txBody>
          <a:bodyPr/>
          <a:lstStyle/>
          <a:p>
            <a:fld id="{42E3DED4-C4B3-4615-842E-81900945BF47}" type="slidenum">
              <a:rPr lang="fr-FR" smtClean="0"/>
              <a:pPr/>
              <a:t>15</a:t>
            </a:fld>
            <a:endParaRPr lang="fr-FR" dirty="0"/>
          </a:p>
        </p:txBody>
      </p:sp>
      <p:sp>
        <p:nvSpPr>
          <p:cNvPr id="4" name="Titre 3">
            <a:extLst>
              <a:ext uri="{FF2B5EF4-FFF2-40B4-BE49-F238E27FC236}">
                <a16:creationId xmlns:a16="http://schemas.microsoft.com/office/drawing/2014/main" id="{8BAF4144-E993-454F-8E1C-A9F33713DE72}"/>
              </a:ext>
            </a:extLst>
          </p:cNvPr>
          <p:cNvSpPr>
            <a:spLocks noGrp="1"/>
          </p:cNvSpPr>
          <p:nvPr>
            <p:ph type="title"/>
          </p:nvPr>
        </p:nvSpPr>
        <p:spPr>
          <a:xfrm>
            <a:off x="662940" y="485775"/>
            <a:ext cx="8023860" cy="494953"/>
          </a:xfrm>
        </p:spPr>
        <p:txBody>
          <a:bodyPr/>
          <a:lstStyle/>
          <a:p>
            <a:r>
              <a:rPr lang="fr-FR" dirty="0"/>
              <a:t>Exemples (réels) de violations de données</a:t>
            </a:r>
          </a:p>
        </p:txBody>
      </p:sp>
      <p:sp>
        <p:nvSpPr>
          <p:cNvPr id="6" name="ZoneTexte 5">
            <a:extLst>
              <a:ext uri="{FF2B5EF4-FFF2-40B4-BE49-F238E27FC236}">
                <a16:creationId xmlns:a16="http://schemas.microsoft.com/office/drawing/2014/main" id="{A89382C7-9D03-426E-BF2E-FA38D4C4576B}"/>
              </a:ext>
            </a:extLst>
          </p:cNvPr>
          <p:cNvSpPr txBox="1"/>
          <p:nvPr/>
        </p:nvSpPr>
        <p:spPr>
          <a:xfrm>
            <a:off x="611560" y="1268760"/>
            <a:ext cx="7775157" cy="3847207"/>
          </a:xfrm>
          <a:prstGeom prst="rect">
            <a:avLst/>
          </a:prstGeom>
          <a:noFill/>
        </p:spPr>
        <p:txBody>
          <a:bodyPr wrap="square" rtlCol="0">
            <a:spAutoFit/>
          </a:bodyPr>
          <a:lstStyle/>
          <a:p>
            <a:pPr marL="285750" indent="-285750">
              <a:buFont typeface="Arial" panose="020B0604020202020204" pitchFamily="34" charset="0"/>
              <a:buChar char="•"/>
            </a:pPr>
            <a:r>
              <a:rPr lang="fr-FR" dirty="0"/>
              <a:t>08/10/2020 : Bug dans une application</a:t>
            </a:r>
          </a:p>
          <a:p>
            <a:r>
              <a:rPr lang="fr-FR" dirty="0"/>
              <a:t>	</a:t>
            </a:r>
            <a:r>
              <a:rPr lang="fr-FR" sz="1600" dirty="0"/>
              <a:t>des étudiants voient les données d’autres étudiants</a:t>
            </a:r>
            <a:endParaRPr lang="fr-FR" dirty="0"/>
          </a:p>
          <a:p>
            <a:pPr marL="285750" indent="-285750">
              <a:buFont typeface="Arial" panose="020B0604020202020204" pitchFamily="34" charset="0"/>
              <a:buChar char="•"/>
            </a:pPr>
            <a:r>
              <a:rPr lang="fr-FR" dirty="0"/>
              <a:t>13/01/2020 : Vol d’un PC portable </a:t>
            </a:r>
          </a:p>
          <a:p>
            <a:r>
              <a:rPr lang="fr-FR" dirty="0"/>
              <a:t>	</a:t>
            </a:r>
            <a:r>
              <a:rPr lang="fr-FR" sz="1600" dirty="0"/>
              <a:t>contenant des scans de passeport de personnels partant en mission</a:t>
            </a:r>
          </a:p>
          <a:p>
            <a:pPr marL="742950" lvl="1" indent="-285750">
              <a:buFont typeface="Arial" panose="020B0604020202020204" pitchFamily="34" charset="0"/>
              <a:buChar char="•"/>
            </a:pPr>
            <a:r>
              <a:rPr lang="fr-FR" sz="1600" i="1" dirty="0"/>
              <a:t>Vol d’un PC portable chiffré, avec effacement à distance : non déclaré</a:t>
            </a:r>
          </a:p>
          <a:p>
            <a:pPr marL="285750" indent="-285750">
              <a:buFont typeface="Arial" panose="020B0604020202020204" pitchFamily="34" charset="0"/>
              <a:buChar char="•"/>
            </a:pPr>
            <a:r>
              <a:rPr lang="fr-FR" dirty="0"/>
              <a:t>25/11/2019 : Piratage de la base des réservations d’hôtels</a:t>
            </a:r>
          </a:p>
          <a:p>
            <a:pPr lvl="1"/>
            <a:r>
              <a:rPr lang="fr-FR" dirty="0"/>
              <a:t>	</a:t>
            </a:r>
            <a:r>
              <a:rPr lang="fr-FR" sz="1600" dirty="0"/>
              <a:t>chez notre prestataire HCM </a:t>
            </a:r>
            <a:r>
              <a:rPr lang="fr-FR" sz="1600" dirty="0" err="1"/>
              <a:t>Travel</a:t>
            </a:r>
            <a:r>
              <a:rPr lang="fr-FR" sz="1600" dirty="0"/>
              <a:t> / </a:t>
            </a:r>
            <a:r>
              <a:rPr lang="fr-FR" sz="1600" dirty="0" err="1"/>
              <a:t>Hcorpo</a:t>
            </a:r>
            <a:endParaRPr lang="fr-FR" sz="1600" dirty="0"/>
          </a:p>
          <a:p>
            <a:pPr marL="285750" lvl="1" indent="-285750">
              <a:buFont typeface="Arial" panose="020B0604020202020204" pitchFamily="34" charset="0"/>
              <a:buChar char="•"/>
            </a:pPr>
            <a:r>
              <a:rPr lang="fr-FR" dirty="0"/>
              <a:t>15/11/2019 : Envoi de copies de bulletins de salaire à un mauvais destinataire</a:t>
            </a:r>
          </a:p>
          <a:p>
            <a:pPr marL="285750" lvl="1" indent="-285750">
              <a:buFont typeface="Arial" panose="020B0604020202020204" pitchFamily="34" charset="0"/>
              <a:buChar char="•"/>
            </a:pPr>
            <a:endParaRPr lang="fr-FR" dirty="0"/>
          </a:p>
          <a:p>
            <a:pPr marL="285750" lvl="1" indent="-285750">
              <a:buFont typeface="Arial" panose="020B0604020202020204" pitchFamily="34" charset="0"/>
              <a:buChar char="•"/>
            </a:pPr>
            <a:r>
              <a:rPr lang="fr-FR" sz="1600" i="1" dirty="0"/>
              <a:t>24/09/2018 : Suite à un bug, interversion de photos étudiants dans l’annuaire</a:t>
            </a:r>
          </a:p>
          <a:p>
            <a:pPr marL="285750" lvl="1" indent="-285750">
              <a:buFont typeface="Arial" panose="020B0604020202020204" pitchFamily="34" charset="0"/>
              <a:buChar char="•"/>
            </a:pPr>
            <a:r>
              <a:rPr lang="fr-FR" sz="1600" i="1" dirty="0"/>
              <a:t>15/02/2019 : </a:t>
            </a:r>
            <a:r>
              <a:rPr lang="fr-FR" sz="1600" i="1" dirty="0" err="1"/>
              <a:t>Défaçement</a:t>
            </a:r>
            <a:r>
              <a:rPr lang="fr-FR" sz="1600" i="1" dirty="0"/>
              <a:t> du site du Centre d’Histoire Sociale</a:t>
            </a:r>
          </a:p>
          <a:p>
            <a:pPr marL="285750" lvl="1" indent="-285750">
              <a:buFont typeface="Arial" panose="020B0604020202020204" pitchFamily="34" charset="0"/>
              <a:buChar char="•"/>
            </a:pPr>
            <a:r>
              <a:rPr lang="fr-FR" sz="1600" i="1" dirty="0"/>
              <a:t>25/06/2020 : Envoi d’un mail à 420 candidats avec adresses en clair</a:t>
            </a:r>
          </a:p>
          <a:p>
            <a:pPr marL="457200" lvl="2"/>
            <a:r>
              <a:rPr lang="fr-FR" dirty="0"/>
              <a:t>Impact faibles, incidents non déclarés à la CNIL</a:t>
            </a:r>
          </a:p>
        </p:txBody>
      </p:sp>
    </p:spTree>
    <p:extLst>
      <p:ext uri="{BB962C8B-B14F-4D97-AF65-F5344CB8AC3E}">
        <p14:creationId xmlns:p14="http://schemas.microsoft.com/office/powerpoint/2010/main" val="194044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118D6858-C757-4A8E-8A70-5554403A2D8C}"/>
              </a:ext>
            </a:extLst>
          </p:cNvPr>
          <p:cNvGrpSpPr/>
          <p:nvPr/>
        </p:nvGrpSpPr>
        <p:grpSpPr>
          <a:xfrm>
            <a:off x="899592" y="1778053"/>
            <a:ext cx="7471975" cy="1843419"/>
            <a:chOff x="899592" y="1778053"/>
            <a:chExt cx="7471975" cy="1843419"/>
          </a:xfrm>
        </p:grpSpPr>
        <p:grpSp>
          <p:nvGrpSpPr>
            <p:cNvPr id="6" name="Groupe 5"/>
            <p:cNvGrpSpPr/>
            <p:nvPr/>
          </p:nvGrpSpPr>
          <p:grpSpPr>
            <a:xfrm>
              <a:off x="899592" y="1778053"/>
              <a:ext cx="6155903" cy="1843419"/>
              <a:chOff x="611560" y="2360899"/>
              <a:chExt cx="6155903" cy="1843419"/>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t="-345" b="39989"/>
              <a:stretch/>
            </p:blipFill>
            <p:spPr>
              <a:xfrm>
                <a:off x="611560" y="2360899"/>
                <a:ext cx="6155903" cy="184341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708" y="2420888"/>
                <a:ext cx="9525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217" y="1828516"/>
              <a:ext cx="12763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16</a:t>
            </a:fld>
            <a:endParaRPr lang="fr-FR" dirty="0"/>
          </a:p>
        </p:txBody>
      </p:sp>
      <p:sp>
        <p:nvSpPr>
          <p:cNvPr id="4" name="Titre 3"/>
          <p:cNvSpPr>
            <a:spLocks noGrp="1"/>
          </p:cNvSpPr>
          <p:nvPr>
            <p:ph type="title"/>
          </p:nvPr>
        </p:nvSpPr>
        <p:spPr>
          <a:xfrm>
            <a:off x="409074" y="485775"/>
            <a:ext cx="8277726" cy="566961"/>
          </a:xfrm>
        </p:spPr>
        <p:txBody>
          <a:bodyPr/>
          <a:lstStyle/>
          <a:p>
            <a:pPr algn="ctr"/>
            <a:r>
              <a:rPr lang="fr-FR" dirty="0"/>
              <a:t>La traduction juridique des grands principes</a:t>
            </a:r>
          </a:p>
        </p:txBody>
      </p:sp>
      <p:sp>
        <p:nvSpPr>
          <p:cNvPr id="5" name="ZoneTexte 4"/>
          <p:cNvSpPr txBox="1"/>
          <p:nvPr/>
        </p:nvSpPr>
        <p:spPr>
          <a:xfrm>
            <a:off x="409074" y="1251284"/>
            <a:ext cx="8267381" cy="4462760"/>
          </a:xfrm>
          <a:prstGeom prst="rect">
            <a:avLst/>
          </a:prstGeom>
          <a:noFill/>
        </p:spPr>
        <p:txBody>
          <a:bodyPr wrap="square" rtlCol="0">
            <a:spAutoFit/>
          </a:bodyPr>
          <a:lstStyle/>
          <a:p>
            <a:pPr algn="just"/>
            <a:r>
              <a:rPr lang="fr-FR" b="1" dirty="0"/>
              <a:t>Les risques</a:t>
            </a:r>
          </a:p>
          <a:p>
            <a:pPr marL="285750" indent="-285750" algn="just">
              <a:buFont typeface="Wingdings" panose="05000000000000000000" pitchFamily="2" charset="2"/>
              <a:buChar char="ü"/>
            </a:pPr>
            <a:r>
              <a:rPr lang="fr-FR" altLang="fr-FR" dirty="0"/>
              <a:t>Risque d’image</a:t>
            </a:r>
          </a:p>
          <a:p>
            <a:pPr marL="285750" indent="-285750" algn="just">
              <a:buFont typeface="Wingdings" panose="05000000000000000000" pitchFamily="2" charset="2"/>
              <a:buChar char="ü"/>
            </a:pPr>
            <a:r>
              <a:rPr lang="fr-FR" altLang="fr-FR" dirty="0"/>
              <a:t>Risque légal</a:t>
            </a:r>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endParaRPr lang="fr-FR" altLang="fr-FR" dirty="0"/>
          </a:p>
          <a:p>
            <a:pPr marL="285750" indent="-285750" algn="just">
              <a:buFont typeface="Wingdings" panose="05000000000000000000" pitchFamily="2" charset="2"/>
              <a:buChar char="ü"/>
            </a:pPr>
            <a:endParaRPr lang="fr-FR" altLang="fr-FR" dirty="0"/>
          </a:p>
          <a:p>
            <a:pPr algn="just"/>
            <a:endParaRPr lang="fr-FR" sz="1600" b="1" dirty="0"/>
          </a:p>
          <a:p>
            <a:pPr algn="just"/>
            <a:r>
              <a:rPr lang="fr-FR" sz="1600" b="1" dirty="0"/>
              <a:t>D’une logique de déclaration administrative à une logique de responsabilisation : </a:t>
            </a:r>
          </a:p>
          <a:p>
            <a:pPr marL="285750" indent="-285750" algn="just">
              <a:buFont typeface="Wingdings" panose="05000000000000000000" pitchFamily="2" charset="2"/>
              <a:buChar char="ü"/>
            </a:pPr>
            <a:r>
              <a:rPr lang="fr-FR" altLang="fr-FR" dirty="0"/>
              <a:t>Suppression du processus de déclaration à la CNIL</a:t>
            </a:r>
          </a:p>
          <a:p>
            <a:pPr marL="285750" indent="-285750" algn="just">
              <a:buFont typeface="Wingdings" panose="05000000000000000000" pitchFamily="2" charset="2"/>
              <a:buChar char="ü"/>
            </a:pPr>
            <a:r>
              <a:rPr lang="fr-FR" altLang="fr-FR" dirty="0"/>
              <a:t>Mais documentation en interne</a:t>
            </a:r>
          </a:p>
          <a:p>
            <a:pPr marL="285750" indent="-285750" algn="just">
              <a:buFont typeface="Wingdings" panose="05000000000000000000" pitchFamily="2" charset="2"/>
              <a:buChar char="ü"/>
            </a:pPr>
            <a:r>
              <a:rPr lang="fr-FR" altLang="fr-FR" dirty="0"/>
              <a:t>L’établissement doit pouvoir prouver à tout moment :</a:t>
            </a:r>
          </a:p>
          <a:p>
            <a:pPr marL="742950" lvl="1" indent="-285750" algn="just">
              <a:buFont typeface="Wingdings" panose="05000000000000000000" pitchFamily="2" charset="2"/>
              <a:buChar char="ü"/>
            </a:pPr>
            <a:r>
              <a:rPr lang="fr-FR" altLang="fr-FR" dirty="0"/>
              <a:t>consentements, contrats, analyses d’impact, …</a:t>
            </a:r>
          </a:p>
          <a:p>
            <a:pPr marL="742950" lvl="1" indent="-285750" algn="just">
              <a:buFont typeface="Wingdings" panose="05000000000000000000" pitchFamily="2" charset="2"/>
              <a:buChar char="ü"/>
            </a:pPr>
            <a:r>
              <a:rPr lang="fr-FR" altLang="fr-FR" dirty="0"/>
              <a:t>tenue d’un registre de traitements</a:t>
            </a:r>
            <a:endParaRPr lang="fr-FR" b="1" dirty="0"/>
          </a:p>
        </p:txBody>
      </p:sp>
    </p:spTree>
    <p:extLst>
      <p:ext uri="{BB962C8B-B14F-4D97-AF65-F5344CB8AC3E}">
        <p14:creationId xmlns:p14="http://schemas.microsoft.com/office/powerpoint/2010/main" val="426293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AA7E50-6A07-4BC0-B60C-98B747F4EB95}"/>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F73908E9-E918-4425-A212-EACAB295E35D}"/>
              </a:ext>
            </a:extLst>
          </p:cNvPr>
          <p:cNvSpPr>
            <a:spLocks noGrp="1"/>
          </p:cNvSpPr>
          <p:nvPr>
            <p:ph type="sldNum" sz="quarter" idx="11"/>
          </p:nvPr>
        </p:nvSpPr>
        <p:spPr/>
        <p:txBody>
          <a:bodyPr/>
          <a:lstStyle/>
          <a:p>
            <a:fld id="{42E3DED4-C4B3-4615-842E-81900945BF47}" type="slidenum">
              <a:rPr lang="fr-FR" smtClean="0"/>
              <a:pPr/>
              <a:t>17</a:t>
            </a:fld>
            <a:endParaRPr lang="fr-FR" dirty="0"/>
          </a:p>
        </p:txBody>
      </p:sp>
      <p:sp>
        <p:nvSpPr>
          <p:cNvPr id="4" name="Titre 3">
            <a:extLst>
              <a:ext uri="{FF2B5EF4-FFF2-40B4-BE49-F238E27FC236}">
                <a16:creationId xmlns:a16="http://schemas.microsoft.com/office/drawing/2014/main" id="{4CCA34D3-5D12-4E93-8974-5EC5DD7B2EB9}"/>
              </a:ext>
            </a:extLst>
          </p:cNvPr>
          <p:cNvSpPr>
            <a:spLocks noGrp="1"/>
          </p:cNvSpPr>
          <p:nvPr>
            <p:ph type="title"/>
          </p:nvPr>
        </p:nvSpPr>
        <p:spPr/>
        <p:txBody>
          <a:bodyPr/>
          <a:lstStyle/>
          <a:p>
            <a:r>
              <a:rPr lang="fr-FR" dirty="0"/>
              <a:t>Zoom : le registre des traitements</a:t>
            </a:r>
          </a:p>
        </p:txBody>
      </p:sp>
      <p:pic>
        <p:nvPicPr>
          <p:cNvPr id="6" name="Picture 2">
            <a:hlinkClick r:id="rId2"/>
            <a:extLst>
              <a:ext uri="{FF2B5EF4-FFF2-40B4-BE49-F238E27FC236}">
                <a16:creationId xmlns:a16="http://schemas.microsoft.com/office/drawing/2014/main" id="{3F199496-6534-4410-8700-B544C6500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30771"/>
            <a:ext cx="7272808" cy="492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70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18</a:t>
            </a:fld>
            <a:endParaRPr lang="fr-FR" dirty="0"/>
          </a:p>
        </p:txBody>
      </p:sp>
      <p:sp>
        <p:nvSpPr>
          <p:cNvPr id="5" name="ZoneTexte 4"/>
          <p:cNvSpPr txBox="1"/>
          <p:nvPr/>
        </p:nvSpPr>
        <p:spPr>
          <a:xfrm>
            <a:off x="251520" y="1340768"/>
            <a:ext cx="8496944" cy="4524315"/>
          </a:xfrm>
          <a:prstGeom prst="rect">
            <a:avLst/>
          </a:prstGeom>
          <a:noFill/>
        </p:spPr>
        <p:txBody>
          <a:bodyPr wrap="square" rtlCol="0">
            <a:spAutoFit/>
          </a:bodyPr>
          <a:lstStyle/>
          <a:p>
            <a:pPr algn="just"/>
            <a:r>
              <a:rPr lang="fr-FR" b="1" dirty="0"/>
              <a:t>L’Université à obligation de nommer un Délégué à la Protection des Données. </a:t>
            </a:r>
          </a:p>
          <a:p>
            <a:pPr algn="just"/>
            <a:endParaRPr lang="fr-FR" dirty="0"/>
          </a:p>
          <a:p>
            <a:pPr algn="just"/>
            <a:r>
              <a:rPr lang="fr-FR" dirty="0"/>
              <a:t>Il a pour missions de : </a:t>
            </a:r>
          </a:p>
          <a:p>
            <a:pPr marL="285750" indent="-285750" algn="just">
              <a:buFont typeface="Arial" panose="020B0604020202020204" pitchFamily="34" charset="0"/>
              <a:buChar char="•"/>
            </a:pPr>
            <a:r>
              <a:rPr lang="fr-FR" b="1" dirty="0"/>
              <a:t>Informer </a:t>
            </a:r>
            <a:r>
              <a:rPr lang="fr-FR" dirty="0"/>
              <a:t>et conseiller</a:t>
            </a:r>
          </a:p>
          <a:p>
            <a:pPr marL="285750" indent="-285750" algn="just">
              <a:buFont typeface="Arial" panose="020B0604020202020204" pitchFamily="34" charset="0"/>
              <a:buChar char="•"/>
            </a:pPr>
            <a:r>
              <a:rPr lang="fr-FR" b="1" dirty="0"/>
              <a:t>Contrôler</a:t>
            </a:r>
            <a:r>
              <a:rPr lang="fr-FR" dirty="0"/>
              <a:t> les traitements</a:t>
            </a:r>
          </a:p>
          <a:p>
            <a:pPr marL="285750" indent="-285750" algn="just">
              <a:buFont typeface="Arial" panose="020B0604020202020204" pitchFamily="34" charset="0"/>
              <a:buChar char="•"/>
            </a:pPr>
            <a:r>
              <a:rPr lang="fr-FR" b="1" dirty="0"/>
              <a:t>Vérifier</a:t>
            </a:r>
            <a:r>
              <a:rPr lang="fr-FR" dirty="0"/>
              <a:t> la sécurité des données personnelles</a:t>
            </a:r>
          </a:p>
          <a:p>
            <a:pPr marL="285750" indent="-285750" algn="just">
              <a:buFont typeface="Arial" panose="020B0604020202020204" pitchFamily="34" charset="0"/>
              <a:buChar char="•"/>
            </a:pPr>
            <a:r>
              <a:rPr lang="fr-FR" b="1" dirty="0"/>
              <a:t>Piloter</a:t>
            </a:r>
            <a:r>
              <a:rPr lang="fr-FR" dirty="0"/>
              <a:t> la conformité</a:t>
            </a:r>
          </a:p>
          <a:p>
            <a:pPr marL="285750" indent="-285750" algn="just">
              <a:buFont typeface="Arial" panose="020B0604020202020204" pitchFamily="34" charset="0"/>
              <a:buChar char="•"/>
            </a:pPr>
            <a:r>
              <a:rPr lang="fr-FR" b="1" dirty="0"/>
              <a:t>Coopérer</a:t>
            </a:r>
            <a:r>
              <a:rPr lang="fr-FR" dirty="0"/>
              <a:t> avec la CNIL</a:t>
            </a:r>
          </a:p>
          <a:p>
            <a:pPr marL="285750" indent="-285750" algn="just">
              <a:buFont typeface="Arial" panose="020B0604020202020204" pitchFamily="34" charset="0"/>
              <a:buChar char="•"/>
            </a:pPr>
            <a:r>
              <a:rPr lang="fr-FR" b="1" dirty="0"/>
              <a:t>Veiller</a:t>
            </a:r>
            <a:r>
              <a:rPr lang="fr-FR" dirty="0"/>
              <a:t> à la bonne tenue de la documentation</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algn="just"/>
            <a:r>
              <a:rPr lang="fr-FR" dirty="0"/>
              <a:t>Nécessité de </a:t>
            </a:r>
            <a:r>
              <a:rPr lang="fr-FR" b="1" dirty="0"/>
              <a:t>relais</a:t>
            </a:r>
            <a:r>
              <a:rPr lang="fr-FR" dirty="0"/>
              <a:t> dans chaque composante ou service</a:t>
            </a:r>
          </a:p>
          <a:p>
            <a:pPr algn="just"/>
            <a:endParaRPr lang="fr-FR" dirty="0"/>
          </a:p>
          <a:p>
            <a:pPr algn="just"/>
            <a:endParaRPr lang="fr-FR" dirty="0"/>
          </a:p>
        </p:txBody>
      </p:sp>
      <p:sp>
        <p:nvSpPr>
          <p:cNvPr id="7" name="Titre 1"/>
          <p:cNvSpPr>
            <a:spLocks noGrp="1"/>
          </p:cNvSpPr>
          <p:nvPr>
            <p:ph type="title"/>
          </p:nvPr>
        </p:nvSpPr>
        <p:spPr>
          <a:xfrm>
            <a:off x="395536" y="365126"/>
            <a:ext cx="8208912" cy="669591"/>
          </a:xfrm>
        </p:spPr>
        <p:txBody>
          <a:bodyPr>
            <a:noAutofit/>
          </a:bodyPr>
          <a:lstStyle/>
          <a:p>
            <a:r>
              <a:rPr lang="fr-FR" sz="2800" dirty="0"/>
              <a:t>Le Délégué à la Protection des Données - DPO</a:t>
            </a:r>
          </a:p>
        </p:txBody>
      </p:sp>
      <p:pic>
        <p:nvPicPr>
          <p:cNvPr id="8" name="Picture 2" descr="C:\Users\Ezekiel\Desktop\dpo_1.png"/>
          <p:cNvPicPr>
            <a:picLocks noChangeAspect="1" noChangeArrowheads="1"/>
          </p:cNvPicPr>
          <p:nvPr/>
        </p:nvPicPr>
        <p:blipFill>
          <a:blip r:embed="rId2" cstate="print"/>
          <a:srcRect/>
          <a:stretch>
            <a:fillRect/>
          </a:stretch>
        </p:blipFill>
        <p:spPr bwMode="auto">
          <a:xfrm>
            <a:off x="5389428" y="1985703"/>
            <a:ext cx="3503052" cy="2395249"/>
          </a:xfrm>
          <a:prstGeom prst="rect">
            <a:avLst/>
          </a:prstGeom>
          <a:noFill/>
        </p:spPr>
      </p:pic>
    </p:spTree>
    <p:extLst>
      <p:ext uri="{BB962C8B-B14F-4D97-AF65-F5344CB8AC3E}">
        <p14:creationId xmlns:p14="http://schemas.microsoft.com/office/powerpoint/2010/main" val="118730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D5E3FF5-A6A3-49A8-B8A3-F669D1BBA262}"/>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B411B010-60CD-4FC3-B786-B1CBFB8C37E0}"/>
              </a:ext>
            </a:extLst>
          </p:cNvPr>
          <p:cNvSpPr>
            <a:spLocks noGrp="1"/>
          </p:cNvSpPr>
          <p:nvPr>
            <p:ph type="sldNum" sz="quarter" idx="11"/>
          </p:nvPr>
        </p:nvSpPr>
        <p:spPr/>
        <p:txBody>
          <a:bodyPr/>
          <a:lstStyle/>
          <a:p>
            <a:fld id="{42E3DED4-C4B3-4615-842E-81900945BF47}" type="slidenum">
              <a:rPr lang="fr-FR" smtClean="0"/>
              <a:pPr/>
              <a:t>19</a:t>
            </a:fld>
            <a:endParaRPr lang="fr-FR" dirty="0"/>
          </a:p>
        </p:txBody>
      </p:sp>
      <p:sp>
        <p:nvSpPr>
          <p:cNvPr id="4" name="Titre 3">
            <a:extLst>
              <a:ext uri="{FF2B5EF4-FFF2-40B4-BE49-F238E27FC236}">
                <a16:creationId xmlns:a16="http://schemas.microsoft.com/office/drawing/2014/main" id="{104EDEF7-650E-4E0B-8DD4-37A07917DD96}"/>
              </a:ext>
            </a:extLst>
          </p:cNvPr>
          <p:cNvSpPr>
            <a:spLocks noGrp="1"/>
          </p:cNvSpPr>
          <p:nvPr>
            <p:ph type="title"/>
          </p:nvPr>
        </p:nvSpPr>
        <p:spPr>
          <a:xfrm>
            <a:off x="591744" y="133054"/>
            <a:ext cx="8023860" cy="638969"/>
          </a:xfrm>
        </p:spPr>
        <p:txBody>
          <a:bodyPr/>
          <a:lstStyle/>
          <a:p>
            <a:r>
              <a:rPr lang="fr-FR" dirty="0"/>
              <a:t>Zoom : les dispositifs mis en place</a:t>
            </a:r>
          </a:p>
        </p:txBody>
      </p:sp>
      <p:sp>
        <p:nvSpPr>
          <p:cNvPr id="6" name="ZoneTexte 5">
            <a:extLst>
              <a:ext uri="{FF2B5EF4-FFF2-40B4-BE49-F238E27FC236}">
                <a16:creationId xmlns:a16="http://schemas.microsoft.com/office/drawing/2014/main" id="{2336A375-90D6-4268-8D0A-B74CF686A854}"/>
              </a:ext>
            </a:extLst>
          </p:cNvPr>
          <p:cNvSpPr txBox="1"/>
          <p:nvPr/>
        </p:nvSpPr>
        <p:spPr>
          <a:xfrm>
            <a:off x="275053" y="766343"/>
            <a:ext cx="8267381" cy="5878532"/>
          </a:xfrm>
          <a:prstGeom prst="rect">
            <a:avLst/>
          </a:prstGeom>
          <a:noFill/>
        </p:spPr>
        <p:txBody>
          <a:bodyPr wrap="square" rtlCol="0">
            <a:spAutoFit/>
          </a:bodyPr>
          <a:lstStyle/>
          <a:p>
            <a:pPr algn="just"/>
            <a:r>
              <a:rPr lang="fr-FR" b="1" dirty="0"/>
              <a:t>Campagne de sensibilisation, </a:t>
            </a:r>
            <a:r>
              <a:rPr lang="fr-FR" sz="1600" b="1" dirty="0"/>
              <a:t>formation en ligne</a:t>
            </a:r>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endParaRPr lang="fr-FR" sz="1600" b="1" dirty="0"/>
          </a:p>
          <a:p>
            <a:pPr algn="just"/>
            <a:r>
              <a:rPr lang="fr-FR" b="1" dirty="0"/>
              <a:t>Formation en présentiel </a:t>
            </a:r>
            <a:r>
              <a:rPr lang="fr-FR" sz="1600" b="1" dirty="0"/>
              <a:t>– 3 h</a:t>
            </a:r>
            <a:endParaRPr lang="fr-FR" b="1" dirty="0"/>
          </a:p>
          <a:p>
            <a:pPr algn="just"/>
            <a:endParaRPr lang="fr-FR" b="1" dirty="0"/>
          </a:p>
          <a:p>
            <a:pPr algn="just"/>
            <a:r>
              <a:rPr lang="fr-FR" sz="1600" b="1" dirty="0">
                <a:hlinkClick r:id="rId2"/>
              </a:rPr>
              <a:t>MOOC</a:t>
            </a:r>
            <a:r>
              <a:rPr lang="fr-FR" sz="1600" b="1" dirty="0"/>
              <a:t> de la CNIL</a:t>
            </a:r>
          </a:p>
          <a:p>
            <a:pPr algn="just"/>
            <a:r>
              <a:rPr lang="fr-FR" sz="1600" b="1" dirty="0">
                <a:hlinkClick r:id="rId3"/>
              </a:rPr>
              <a:t>MOOC</a:t>
            </a:r>
            <a:r>
              <a:rPr lang="fr-FR" sz="1600" b="1" dirty="0"/>
              <a:t> Données personnelles du CNAM</a:t>
            </a:r>
          </a:p>
          <a:p>
            <a:pPr algn="just"/>
            <a:endParaRPr lang="fr-FR" b="1" dirty="0"/>
          </a:p>
          <a:p>
            <a:pPr algn="just"/>
            <a:r>
              <a:rPr lang="fr-FR" b="1" dirty="0"/>
              <a:t>Interventions dans les services : </a:t>
            </a:r>
            <a:r>
              <a:rPr lang="fr-FR" sz="1600" b="1" dirty="0"/>
              <a:t>sensibilisation / démarrage de la démarche </a:t>
            </a:r>
            <a:endParaRPr lang="fr-FR" b="1" dirty="0"/>
          </a:p>
          <a:p>
            <a:pPr marL="285750" indent="-285750" algn="just">
              <a:buFont typeface="Wingdings" panose="05000000000000000000" pitchFamily="2" charset="2"/>
              <a:buChar char="ü"/>
            </a:pPr>
            <a:r>
              <a:rPr lang="fr-FR" altLang="fr-FR" dirty="0"/>
              <a:t>De 20 minutes à 2 heures</a:t>
            </a:r>
          </a:p>
          <a:p>
            <a:pPr marL="285750" indent="-285750" algn="just">
              <a:buFont typeface="Wingdings" panose="05000000000000000000" pitchFamily="2" charset="2"/>
              <a:buChar char="ü"/>
            </a:pPr>
            <a:r>
              <a:rPr lang="fr-FR" altLang="fr-FR" dirty="0"/>
              <a:t>Puis ateliers sur le registre des traitements</a:t>
            </a:r>
          </a:p>
          <a:p>
            <a:pPr marL="285750" indent="-285750" algn="just">
              <a:buFont typeface="Wingdings" panose="05000000000000000000" pitchFamily="2" charset="2"/>
              <a:buChar char="ü"/>
            </a:pPr>
            <a:endParaRPr lang="fr-FR" altLang="fr-FR" dirty="0"/>
          </a:p>
          <a:p>
            <a:pPr algn="just"/>
            <a:r>
              <a:rPr lang="fr-FR" altLang="fr-FR" b="1" dirty="0"/>
              <a:t>Echanges directs</a:t>
            </a:r>
          </a:p>
          <a:p>
            <a:pPr algn="just"/>
            <a:r>
              <a:rPr lang="fr-FR" altLang="fr-FR" dirty="0">
                <a:hlinkClick r:id="rId4"/>
              </a:rPr>
              <a:t>dpo@univ-paris1.fr</a:t>
            </a:r>
            <a:r>
              <a:rPr lang="fr-FR" altLang="fr-FR" dirty="0"/>
              <a:t> </a:t>
            </a:r>
          </a:p>
        </p:txBody>
      </p:sp>
      <p:pic>
        <p:nvPicPr>
          <p:cNvPr id="10" name="Image 9">
            <a:hlinkClick r:id="rId5"/>
            <a:extLst>
              <a:ext uri="{FF2B5EF4-FFF2-40B4-BE49-F238E27FC236}">
                <a16:creationId xmlns:a16="http://schemas.microsoft.com/office/drawing/2014/main" id="{474256FF-0E81-4709-80C1-E4B2086421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1052736"/>
            <a:ext cx="3450683" cy="2232248"/>
          </a:xfrm>
          <a:prstGeom prst="rect">
            <a:avLst/>
          </a:prstGeom>
        </p:spPr>
      </p:pic>
    </p:spTree>
    <p:extLst>
      <p:ext uri="{BB962C8B-B14F-4D97-AF65-F5344CB8AC3E}">
        <p14:creationId xmlns:p14="http://schemas.microsoft.com/office/powerpoint/2010/main" val="343891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093D63-98E5-4026-8238-36C374709FCF}"/>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6F2F27FF-E678-4356-8440-FC20AC9A5B28}"/>
              </a:ext>
            </a:extLst>
          </p:cNvPr>
          <p:cNvSpPr>
            <a:spLocks noGrp="1"/>
          </p:cNvSpPr>
          <p:nvPr>
            <p:ph type="sldNum" sz="quarter" idx="11"/>
          </p:nvPr>
        </p:nvSpPr>
        <p:spPr/>
        <p:txBody>
          <a:bodyPr/>
          <a:lstStyle/>
          <a:p>
            <a:fld id="{42E3DED4-C4B3-4615-842E-81900945BF47}" type="slidenum">
              <a:rPr lang="fr-FR" smtClean="0"/>
              <a:pPr/>
              <a:t>2</a:t>
            </a:fld>
            <a:endParaRPr lang="fr-FR" dirty="0"/>
          </a:p>
        </p:txBody>
      </p:sp>
      <p:sp>
        <p:nvSpPr>
          <p:cNvPr id="4" name="Titre 3">
            <a:extLst>
              <a:ext uri="{FF2B5EF4-FFF2-40B4-BE49-F238E27FC236}">
                <a16:creationId xmlns:a16="http://schemas.microsoft.com/office/drawing/2014/main" id="{4C197EBB-4DB0-43EB-8DE9-CEC322AD8236}"/>
              </a:ext>
            </a:extLst>
          </p:cNvPr>
          <p:cNvSpPr>
            <a:spLocks noGrp="1"/>
          </p:cNvSpPr>
          <p:nvPr>
            <p:ph type="title"/>
          </p:nvPr>
        </p:nvSpPr>
        <p:spPr>
          <a:xfrm>
            <a:off x="532570" y="811"/>
            <a:ext cx="8023860" cy="835901"/>
          </a:xfrm>
        </p:spPr>
        <p:txBody>
          <a:bodyPr/>
          <a:lstStyle/>
          <a:p>
            <a:pPr algn="ctr"/>
            <a:r>
              <a:rPr lang="fr-FR" dirty="0"/>
              <a:t>Introduction</a:t>
            </a:r>
          </a:p>
        </p:txBody>
      </p:sp>
      <p:sp>
        <p:nvSpPr>
          <p:cNvPr id="5" name="Espace réservé du texte 4">
            <a:extLst>
              <a:ext uri="{FF2B5EF4-FFF2-40B4-BE49-F238E27FC236}">
                <a16:creationId xmlns:a16="http://schemas.microsoft.com/office/drawing/2014/main" id="{14B9BD3B-6C1A-446D-A6E3-05CB249980FF}"/>
              </a:ext>
            </a:extLst>
          </p:cNvPr>
          <p:cNvSpPr>
            <a:spLocks noGrp="1"/>
          </p:cNvSpPr>
          <p:nvPr>
            <p:ph type="body" sz="quarter" idx="12"/>
          </p:nvPr>
        </p:nvSpPr>
        <p:spPr>
          <a:xfrm>
            <a:off x="395536" y="1196752"/>
            <a:ext cx="8280920" cy="4752528"/>
          </a:xfrm>
        </p:spPr>
        <p:txBody>
          <a:bodyPr/>
          <a:lstStyle/>
          <a:p>
            <a:pPr marL="285750" indent="-285750">
              <a:spcBef>
                <a:spcPts val="0"/>
              </a:spcBef>
              <a:spcAft>
                <a:spcPts val="0"/>
              </a:spcAft>
              <a:buFont typeface="Arial" panose="020B0604020202020204" pitchFamily="34" charset="0"/>
              <a:buChar char="•"/>
            </a:pPr>
            <a:r>
              <a:rPr lang="fr-FR" sz="1800" i="1" dirty="0">
                <a:solidFill>
                  <a:srgbClr val="002060"/>
                </a:solidFill>
              </a:rPr>
              <a:t>Quelles sont les règles de recueil du consentement lors d'une enquête sur le terrain ?</a:t>
            </a:r>
          </a:p>
          <a:p>
            <a:pPr marL="285750" indent="-285750">
              <a:spcBef>
                <a:spcPts val="0"/>
              </a:spcBef>
              <a:spcAft>
                <a:spcPts val="0"/>
              </a:spcAft>
              <a:buFont typeface="Arial" panose="020B0604020202020204" pitchFamily="34" charset="0"/>
              <a:buChar char="•"/>
            </a:pPr>
            <a:r>
              <a:rPr lang="fr-FR" sz="1800" i="1" dirty="0">
                <a:solidFill>
                  <a:srgbClr val="002060"/>
                </a:solidFill>
              </a:rPr>
              <a:t>Quelles données puis je partager avec les autres chercheurs de mon projet ?</a:t>
            </a:r>
          </a:p>
          <a:p>
            <a:pPr marL="285750" indent="-285750">
              <a:spcBef>
                <a:spcPts val="0"/>
              </a:spcBef>
              <a:spcAft>
                <a:spcPts val="0"/>
              </a:spcAft>
              <a:buFont typeface="Arial" panose="020B0604020202020204" pitchFamily="34" charset="0"/>
              <a:buChar char="•"/>
            </a:pPr>
            <a:r>
              <a:rPr lang="fr-FR" sz="1800" i="1" dirty="0">
                <a:solidFill>
                  <a:srgbClr val="002060"/>
                </a:solidFill>
              </a:rPr>
              <a:t>Je dois recueillir des données de santé. Quelles précautions prendre ?</a:t>
            </a:r>
          </a:p>
          <a:p>
            <a:pPr marL="285750" indent="-285750">
              <a:spcBef>
                <a:spcPts val="0"/>
              </a:spcBef>
              <a:spcAft>
                <a:spcPts val="0"/>
              </a:spcAft>
              <a:buFont typeface="Arial" panose="020B0604020202020204" pitchFamily="34" charset="0"/>
              <a:buChar char="•"/>
            </a:pPr>
            <a:r>
              <a:rPr lang="fr-FR" sz="1800" i="1" dirty="0">
                <a:solidFill>
                  <a:srgbClr val="002060"/>
                </a:solidFill>
              </a:rPr>
              <a:t>Est ce qu'on a toujours une déclaration à faire à la CNIL  ... ?</a:t>
            </a:r>
          </a:p>
          <a:p>
            <a:pPr algn="just">
              <a:spcBef>
                <a:spcPts val="0"/>
              </a:spcBef>
              <a:spcAft>
                <a:spcPts val="0"/>
              </a:spcAft>
            </a:pPr>
            <a:endParaRPr lang="fr-FR" sz="1800" dirty="0">
              <a:solidFill>
                <a:schemeClr val="tx1"/>
              </a:solidFill>
            </a:endParaRPr>
          </a:p>
          <a:p>
            <a:pPr algn="just">
              <a:spcBef>
                <a:spcPts val="0"/>
              </a:spcBef>
              <a:spcAft>
                <a:spcPts val="0"/>
              </a:spcAft>
            </a:pPr>
            <a:endParaRPr lang="fr-FR" sz="1800" dirty="0">
              <a:solidFill>
                <a:schemeClr val="tx1"/>
              </a:solidFill>
            </a:endParaRPr>
          </a:p>
          <a:p>
            <a:pPr algn="just">
              <a:spcBef>
                <a:spcPts val="0"/>
              </a:spcBef>
              <a:spcAft>
                <a:spcPts val="0"/>
              </a:spcAft>
            </a:pPr>
            <a:r>
              <a:rPr lang="fr-FR" sz="1800" dirty="0">
                <a:solidFill>
                  <a:schemeClr val="tx1"/>
                </a:solidFill>
              </a:rPr>
              <a:t>Il est normal de se poser ces questions !</a:t>
            </a:r>
          </a:p>
          <a:p>
            <a:pPr algn="just">
              <a:spcBef>
                <a:spcPts val="0"/>
              </a:spcBef>
              <a:spcAft>
                <a:spcPts val="0"/>
              </a:spcAft>
            </a:pPr>
            <a:endParaRPr lang="fr-FR" sz="1800" dirty="0">
              <a:solidFill>
                <a:schemeClr val="tx1"/>
              </a:solidFill>
            </a:endParaRPr>
          </a:p>
          <a:p>
            <a:pPr algn="just">
              <a:spcBef>
                <a:spcPts val="0"/>
              </a:spcBef>
              <a:spcAft>
                <a:spcPts val="0"/>
              </a:spcAft>
            </a:pPr>
            <a:r>
              <a:rPr lang="fr-FR" sz="1800" dirty="0">
                <a:solidFill>
                  <a:schemeClr val="tx1"/>
                </a:solidFill>
              </a:rPr>
              <a:t>Sur quoi se baser pour y répondre ?</a:t>
            </a:r>
          </a:p>
          <a:p>
            <a:pPr algn="just">
              <a:spcBef>
                <a:spcPts val="0"/>
              </a:spcBef>
              <a:spcAft>
                <a:spcPts val="0"/>
              </a:spcAft>
            </a:pPr>
            <a:endParaRPr lang="fr-FR" sz="1800" dirty="0">
              <a:solidFill>
                <a:schemeClr val="tx1"/>
              </a:solidFill>
            </a:endParaRPr>
          </a:p>
          <a:p>
            <a:pPr algn="just">
              <a:spcBef>
                <a:spcPts val="0"/>
              </a:spcBef>
              <a:spcAft>
                <a:spcPts val="0"/>
              </a:spcAft>
            </a:pPr>
            <a:endParaRPr lang="fr-FR" sz="1800" dirty="0">
              <a:solidFill>
                <a:schemeClr val="tx1"/>
              </a:solidFill>
            </a:endParaRPr>
          </a:p>
          <a:p>
            <a:pPr algn="just">
              <a:spcBef>
                <a:spcPts val="0"/>
              </a:spcBef>
              <a:spcAft>
                <a:spcPts val="0"/>
              </a:spcAft>
            </a:pPr>
            <a:endParaRPr lang="fr-FR" sz="1800" dirty="0">
              <a:solidFill>
                <a:schemeClr val="tx1"/>
              </a:solidFill>
            </a:endParaRPr>
          </a:p>
          <a:p>
            <a:pPr algn="just">
              <a:spcBef>
                <a:spcPts val="0"/>
              </a:spcBef>
              <a:spcAft>
                <a:spcPts val="0"/>
              </a:spcAft>
            </a:pPr>
            <a:endParaRPr lang="fr-FR" sz="1800" dirty="0">
              <a:solidFill>
                <a:schemeClr val="tx1"/>
              </a:solidFill>
            </a:endParaRPr>
          </a:p>
          <a:p>
            <a:pPr algn="just">
              <a:spcBef>
                <a:spcPts val="0"/>
              </a:spcBef>
              <a:spcAft>
                <a:spcPts val="0"/>
              </a:spcAft>
            </a:pPr>
            <a:r>
              <a:rPr lang="fr-FR" sz="1800" b="0" i="1" dirty="0">
                <a:solidFill>
                  <a:schemeClr val="tx1"/>
                </a:solidFill>
              </a:rPr>
              <a:t>Tour de table - Attentes</a:t>
            </a:r>
          </a:p>
        </p:txBody>
      </p:sp>
    </p:spTree>
    <p:extLst>
      <p:ext uri="{BB962C8B-B14F-4D97-AF65-F5344CB8AC3E}">
        <p14:creationId xmlns:p14="http://schemas.microsoft.com/office/powerpoint/2010/main" val="370705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8DD5900-FDE4-404C-AD50-CCCD85D5F80D}"/>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B3E92B1B-F96C-4CC6-856F-9355062AD18E}"/>
              </a:ext>
            </a:extLst>
          </p:cNvPr>
          <p:cNvSpPr>
            <a:spLocks noGrp="1"/>
          </p:cNvSpPr>
          <p:nvPr>
            <p:ph type="sldNum" sz="quarter" idx="11"/>
          </p:nvPr>
        </p:nvSpPr>
        <p:spPr/>
        <p:txBody>
          <a:bodyPr/>
          <a:lstStyle/>
          <a:p>
            <a:fld id="{42E3DED4-C4B3-4615-842E-81900945BF47}" type="slidenum">
              <a:rPr lang="fr-FR" smtClean="0"/>
              <a:pPr/>
              <a:t>20</a:t>
            </a:fld>
            <a:endParaRPr lang="fr-FR" dirty="0"/>
          </a:p>
        </p:txBody>
      </p:sp>
      <p:sp>
        <p:nvSpPr>
          <p:cNvPr id="4" name="Titre 3">
            <a:extLst>
              <a:ext uri="{FF2B5EF4-FFF2-40B4-BE49-F238E27FC236}">
                <a16:creationId xmlns:a16="http://schemas.microsoft.com/office/drawing/2014/main" id="{8A789BF1-A39C-47A4-8EF8-CACFE8DE641A}"/>
              </a:ext>
            </a:extLst>
          </p:cNvPr>
          <p:cNvSpPr>
            <a:spLocks noGrp="1"/>
          </p:cNvSpPr>
          <p:nvPr>
            <p:ph type="title"/>
          </p:nvPr>
        </p:nvSpPr>
        <p:spPr/>
        <p:txBody>
          <a:bodyPr/>
          <a:lstStyle/>
          <a:p>
            <a:r>
              <a:rPr lang="fr-FR" dirty="0"/>
              <a:t>Retour sur le périmètre</a:t>
            </a:r>
          </a:p>
        </p:txBody>
      </p:sp>
      <p:sp>
        <p:nvSpPr>
          <p:cNvPr id="6" name="ZoneTexte 5">
            <a:extLst>
              <a:ext uri="{FF2B5EF4-FFF2-40B4-BE49-F238E27FC236}">
                <a16:creationId xmlns:a16="http://schemas.microsoft.com/office/drawing/2014/main" id="{9E752ED9-3F95-42AB-A1A6-1D5648D5A8E9}"/>
              </a:ext>
            </a:extLst>
          </p:cNvPr>
          <p:cNvSpPr txBox="1"/>
          <p:nvPr/>
        </p:nvSpPr>
        <p:spPr>
          <a:xfrm>
            <a:off x="457200" y="1107756"/>
            <a:ext cx="8267381" cy="4801314"/>
          </a:xfrm>
          <a:prstGeom prst="rect">
            <a:avLst/>
          </a:prstGeom>
          <a:noFill/>
        </p:spPr>
        <p:txBody>
          <a:bodyPr wrap="square" rtlCol="0">
            <a:spAutoFit/>
          </a:bodyPr>
          <a:lstStyle/>
          <a:p>
            <a:pPr algn="just"/>
            <a:r>
              <a:rPr lang="fr-FR" b="1" i="1" dirty="0"/>
              <a:t>Sujets non abordés :</a:t>
            </a:r>
          </a:p>
          <a:p>
            <a:pPr marL="285750" indent="-285750" algn="just">
              <a:buFont typeface="Wingdings" panose="05000000000000000000" pitchFamily="2" charset="2"/>
              <a:buChar char="ü"/>
            </a:pPr>
            <a:r>
              <a:rPr lang="fr-FR" altLang="fr-FR" i="1" dirty="0"/>
              <a:t>Le Droit d’Accès aux Données Administratives : CADA, …</a:t>
            </a:r>
          </a:p>
          <a:p>
            <a:pPr marL="285750" indent="-285750" algn="just">
              <a:buFont typeface="Wingdings" panose="05000000000000000000" pitchFamily="2" charset="2"/>
              <a:buChar char="ü"/>
            </a:pPr>
            <a:r>
              <a:rPr lang="fr-FR" altLang="fr-FR" i="1" dirty="0"/>
              <a:t>Le droit à l’image, la cession de droits audiovisuels</a:t>
            </a:r>
          </a:p>
          <a:p>
            <a:pPr marL="285750" indent="-285750" algn="just">
              <a:buFont typeface="Wingdings" panose="05000000000000000000" pitchFamily="2" charset="2"/>
              <a:buChar char="ü"/>
            </a:pPr>
            <a:r>
              <a:rPr lang="fr-FR" altLang="fr-FR" i="1" dirty="0"/>
              <a:t>Le droit d’auteur</a:t>
            </a:r>
          </a:p>
          <a:p>
            <a:pPr marL="285750" indent="-285750" algn="just">
              <a:buFont typeface="Wingdings" panose="05000000000000000000" pitchFamily="2" charset="2"/>
              <a:buChar char="ü"/>
            </a:pPr>
            <a:endParaRPr lang="fr-FR" altLang="fr-FR" dirty="0"/>
          </a:p>
          <a:p>
            <a:pPr algn="just"/>
            <a:r>
              <a:rPr lang="fr-FR" b="1" dirty="0"/>
              <a:t>Ne sont pas concernés :</a:t>
            </a:r>
          </a:p>
          <a:p>
            <a:pPr marL="285750" indent="-285750" algn="just">
              <a:buFont typeface="Wingdings" panose="05000000000000000000" pitchFamily="2" charset="2"/>
              <a:buChar char="ü"/>
            </a:pPr>
            <a:r>
              <a:rPr lang="fr-FR" altLang="fr-FR" dirty="0"/>
              <a:t>Les données qui ne concernent pas des individus</a:t>
            </a:r>
          </a:p>
          <a:p>
            <a:pPr marL="285750" indent="-285750" algn="just">
              <a:buFont typeface="Wingdings" panose="05000000000000000000" pitchFamily="2" charset="2"/>
              <a:buChar char="ü"/>
            </a:pPr>
            <a:r>
              <a:rPr lang="fr-FR" altLang="fr-FR" dirty="0"/>
              <a:t>Les données totalement anonymisées</a:t>
            </a:r>
          </a:p>
          <a:p>
            <a:pPr marL="285750" indent="-285750" algn="just">
              <a:buFont typeface="Wingdings" panose="05000000000000000000" pitchFamily="2" charset="2"/>
              <a:buChar char="ü"/>
            </a:pPr>
            <a:r>
              <a:rPr lang="fr-FR" altLang="fr-FR" dirty="0"/>
              <a:t>Activité strictement personnelle ou domestique</a:t>
            </a:r>
          </a:p>
          <a:p>
            <a:pPr algn="just"/>
            <a:endParaRPr lang="fr-FR" altLang="fr-FR" dirty="0"/>
          </a:p>
          <a:p>
            <a:pPr algn="just"/>
            <a:r>
              <a:rPr lang="fr-FR" altLang="fr-FR" b="1" dirty="0"/>
              <a:t>Est concerné :</a:t>
            </a:r>
          </a:p>
          <a:p>
            <a:pPr marL="285750" indent="-285750" algn="just">
              <a:buFont typeface="Wingdings" panose="05000000000000000000" pitchFamily="2" charset="2"/>
              <a:buChar char="ü"/>
            </a:pPr>
            <a:r>
              <a:rPr lang="fr-FR" altLang="fr-FR" dirty="0"/>
              <a:t>Tout traitement (collecte, stockage, consultation)</a:t>
            </a:r>
          </a:p>
          <a:p>
            <a:pPr marL="285750" indent="-285750" algn="just">
              <a:buFont typeface="Wingdings" panose="05000000000000000000" pitchFamily="2" charset="2"/>
              <a:buChar char="ü"/>
            </a:pPr>
            <a:r>
              <a:rPr lang="fr-FR" altLang="fr-FR" dirty="0"/>
              <a:t>De données se rapportant à une personne physique</a:t>
            </a:r>
          </a:p>
          <a:p>
            <a:pPr marL="285750" indent="-285750" algn="just">
              <a:buFont typeface="Wingdings" panose="05000000000000000000" pitchFamily="2" charset="2"/>
              <a:buChar char="ü"/>
            </a:pPr>
            <a:r>
              <a:rPr lang="fr-FR" altLang="fr-FR" dirty="0"/>
              <a:t>Fichier numérique ou physique</a:t>
            </a:r>
          </a:p>
          <a:p>
            <a:pPr marL="285750" indent="-285750" algn="just">
              <a:buFont typeface="Wingdings" panose="05000000000000000000" pitchFamily="2" charset="2"/>
              <a:buChar char="ü"/>
            </a:pPr>
            <a:endParaRPr lang="fr-FR" altLang="fr-FR" dirty="0"/>
          </a:p>
          <a:p>
            <a:pPr algn="just"/>
            <a:r>
              <a:rPr lang="fr-FR" altLang="fr-FR" b="1" dirty="0"/>
              <a:t>Cas des fichiers bureautique sur les postes</a:t>
            </a:r>
          </a:p>
          <a:p>
            <a:pPr algn="just"/>
            <a:r>
              <a:rPr lang="fr-FR" altLang="fr-FR" b="1" dirty="0"/>
              <a:t>Cas des sauvegardes informatiques</a:t>
            </a:r>
          </a:p>
        </p:txBody>
      </p:sp>
      <p:pic>
        <p:nvPicPr>
          <p:cNvPr id="7" name="Picture 2" descr="C:\Users\Ezekiel\Desktop\Conservation.jpg">
            <a:extLst>
              <a:ext uri="{FF2B5EF4-FFF2-40B4-BE49-F238E27FC236}">
                <a16:creationId xmlns:a16="http://schemas.microsoft.com/office/drawing/2014/main" id="{2D0ACB41-1FDE-4884-AD54-778000D9A399}"/>
              </a:ext>
            </a:extLst>
          </p:cNvPr>
          <p:cNvPicPr>
            <a:picLocks noChangeAspect="1" noChangeArrowheads="1"/>
          </p:cNvPicPr>
          <p:nvPr/>
        </p:nvPicPr>
        <p:blipFill>
          <a:blip r:embed="rId2" cstate="print"/>
          <a:srcRect/>
          <a:stretch>
            <a:fillRect/>
          </a:stretch>
        </p:blipFill>
        <p:spPr bwMode="auto">
          <a:xfrm>
            <a:off x="5940852" y="3255875"/>
            <a:ext cx="2813252" cy="2376196"/>
          </a:xfrm>
          <a:prstGeom prst="rect">
            <a:avLst/>
          </a:prstGeom>
          <a:noFill/>
        </p:spPr>
      </p:pic>
    </p:spTree>
    <p:extLst>
      <p:ext uri="{BB962C8B-B14F-4D97-AF65-F5344CB8AC3E}">
        <p14:creationId xmlns:p14="http://schemas.microsoft.com/office/powerpoint/2010/main" val="14117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4509120"/>
            <a:ext cx="8229600" cy="1143000"/>
          </a:xfrm>
        </p:spPr>
        <p:txBody>
          <a:bodyPr/>
          <a:lstStyle/>
          <a:p>
            <a:r>
              <a:rPr lang="fr-FR" dirty="0">
                <a:solidFill>
                  <a:schemeClr val="bg1"/>
                </a:solidFill>
              </a:rPr>
              <a:t>PAUSE</a:t>
            </a:r>
          </a:p>
        </p:txBody>
      </p:sp>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2"/>
          </p:nvPr>
        </p:nvSpPr>
        <p:spPr/>
        <p:txBody>
          <a:bodyPr/>
          <a:lstStyle/>
          <a:p>
            <a:fld id="{42E3DED4-C4B3-4615-842E-81900945BF47}" type="slidenum">
              <a:rPr lang="fr-FR" smtClean="0"/>
              <a:pPr/>
              <a:t>21</a:t>
            </a:fld>
            <a:endParaRPr lang="fr-FR" dirty="0"/>
          </a:p>
        </p:txBody>
      </p:sp>
    </p:spTree>
    <p:extLst>
      <p:ext uri="{BB962C8B-B14F-4D97-AF65-F5344CB8AC3E}">
        <p14:creationId xmlns:p14="http://schemas.microsoft.com/office/powerpoint/2010/main" val="262355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943EF9-3E84-42B7-A109-061DFC378132}"/>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7976C11E-FAC1-4C7B-B7C4-BB8A84D78572}"/>
              </a:ext>
            </a:extLst>
          </p:cNvPr>
          <p:cNvSpPr>
            <a:spLocks noGrp="1"/>
          </p:cNvSpPr>
          <p:nvPr>
            <p:ph type="sldNum" sz="quarter" idx="11"/>
          </p:nvPr>
        </p:nvSpPr>
        <p:spPr/>
        <p:txBody>
          <a:bodyPr/>
          <a:lstStyle/>
          <a:p>
            <a:fld id="{42E3DED4-C4B3-4615-842E-81900945BF47}" type="slidenum">
              <a:rPr lang="fr-FR" smtClean="0"/>
              <a:pPr/>
              <a:t>22</a:t>
            </a:fld>
            <a:endParaRPr lang="fr-FR" dirty="0"/>
          </a:p>
        </p:txBody>
      </p:sp>
      <p:sp>
        <p:nvSpPr>
          <p:cNvPr id="4" name="Titre 3">
            <a:extLst>
              <a:ext uri="{FF2B5EF4-FFF2-40B4-BE49-F238E27FC236}">
                <a16:creationId xmlns:a16="http://schemas.microsoft.com/office/drawing/2014/main" id="{0F7DF24A-E9FD-466A-A045-C0B8335635CB}"/>
              </a:ext>
            </a:extLst>
          </p:cNvPr>
          <p:cNvSpPr>
            <a:spLocks noGrp="1"/>
          </p:cNvSpPr>
          <p:nvPr>
            <p:ph type="title"/>
          </p:nvPr>
        </p:nvSpPr>
        <p:spPr/>
        <p:txBody>
          <a:bodyPr/>
          <a:lstStyle/>
          <a:p>
            <a:pPr algn="ctr"/>
            <a:r>
              <a:rPr lang="fr-FR" dirty="0"/>
              <a:t>Site de la CNIL</a:t>
            </a:r>
            <a:br>
              <a:rPr lang="fr-FR" dirty="0"/>
            </a:br>
            <a:r>
              <a:rPr lang="fr-FR" sz="1600" dirty="0"/>
              <a:t>https://www.cnil.fr/fr/recherche-scientifique-hors-sante</a:t>
            </a:r>
            <a:endParaRPr lang="fr-FR" dirty="0"/>
          </a:p>
        </p:txBody>
      </p:sp>
      <p:sp>
        <p:nvSpPr>
          <p:cNvPr id="5" name="Espace réservé du texte 4">
            <a:extLst>
              <a:ext uri="{FF2B5EF4-FFF2-40B4-BE49-F238E27FC236}">
                <a16:creationId xmlns:a16="http://schemas.microsoft.com/office/drawing/2014/main" id="{D7126A65-AE1A-4ACA-939D-3F21AEC1BA2F}"/>
              </a:ext>
            </a:extLst>
          </p:cNvPr>
          <p:cNvSpPr>
            <a:spLocks noGrp="1"/>
          </p:cNvSpPr>
          <p:nvPr>
            <p:ph type="body" sz="quarter" idx="12"/>
          </p:nvPr>
        </p:nvSpPr>
        <p:spPr>
          <a:xfrm>
            <a:off x="457200" y="1628775"/>
            <a:ext cx="8435340" cy="4679950"/>
          </a:xfrm>
        </p:spPr>
        <p:txBody>
          <a:bodyPr/>
          <a:lstStyle/>
          <a:p>
            <a:pPr>
              <a:spcBef>
                <a:spcPts val="0"/>
              </a:spcBef>
            </a:pPr>
            <a:r>
              <a:rPr lang="fr-FR" sz="1400" dirty="0">
                <a:solidFill>
                  <a:srgbClr val="0070C0"/>
                </a:solidFill>
              </a:rPr>
              <a:t>Qu’est-ce qu’un traitement de données personnelles à des fins de recherche ?</a:t>
            </a:r>
          </a:p>
          <a:p>
            <a:pPr>
              <a:spcBef>
                <a:spcPts val="0"/>
              </a:spcBef>
            </a:pPr>
            <a:r>
              <a:rPr lang="fr-FR" sz="1400" b="0" dirty="0">
                <a:solidFill>
                  <a:srgbClr val="0070C0"/>
                </a:solidFill>
              </a:rPr>
              <a:t>Un traitement de </a:t>
            </a:r>
            <a:r>
              <a:rPr lang="fr-FR" sz="1400" b="0" dirty="0">
                <a:solidFill>
                  <a:srgbClr val="0070C0"/>
                </a:solidFill>
                <a:hlinkClick r:id="rId2" tooltip="Donnée personnelle - Nouvelle fenêtre">
                  <a:extLst>
                    <a:ext uri="{A12FA001-AC4F-418D-AE19-62706E023703}">
                      <ahyp:hlinkClr xmlns:ahyp="http://schemas.microsoft.com/office/drawing/2018/hyperlinkcolor" val="tx"/>
                    </a:ext>
                  </a:extLst>
                </a:hlinkClick>
              </a:rPr>
              <a:t>données personnelles</a:t>
            </a:r>
            <a:r>
              <a:rPr lang="fr-FR" sz="1400" b="0" dirty="0">
                <a:solidFill>
                  <a:srgbClr val="0070C0"/>
                </a:solidFill>
              </a:rPr>
              <a:t> est une notion très large. Il s’agit de toute opération sur des données personnelles, par exemple une simple consultation. Le traitement n’a pas nécessairement besoin d’être informatisé : les fichiers papier sont également concernés et sont également soumis au RGPD et à la loi Informatique et Libertés.</a:t>
            </a:r>
          </a:p>
          <a:p>
            <a:pPr>
              <a:spcBef>
                <a:spcPts val="0"/>
              </a:spcBef>
            </a:pPr>
            <a:r>
              <a:rPr lang="fr-FR" sz="1400" b="0" dirty="0">
                <a:solidFill>
                  <a:srgbClr val="0070C0"/>
                </a:solidFill>
              </a:rPr>
              <a:t>Appliqué au domaine de la recherche, il peut s’agir par exemple d’une base de données (avec le nom ou un numéro permettant d’identifier une personne), d’un fichier papier ou numérique, de l’enregistrement oral ou du script d’un entretien mené dans le cadre d’une recherche en sociologie, de notes prises sur un carnet dans le cadre d’une recherche en psychologie, de photographies prises pour une recherche en ethnographie, d’un enregistrement audiovisuel dans le cadre d’un projet de recherche en sciences du langage, d’une application mobile, de dispositifs biométriques utilisés pour le développement d’une technologie, etc.</a:t>
            </a:r>
          </a:p>
          <a:p>
            <a:pPr>
              <a:spcBef>
                <a:spcPts val="0"/>
              </a:spcBef>
            </a:pPr>
            <a:r>
              <a:rPr lang="fr-FR" sz="1400" b="0" i="1" dirty="0">
                <a:solidFill>
                  <a:srgbClr val="0070C0"/>
                </a:solidFill>
              </a:rPr>
              <a:t>La réutilisation d’informations contenant des données personnelles constitue un traitement de données personnelles, même s’il s’agit d’informations publiques (exemple : réutilisation de documents administratifs publiés en ligne par l’administration).</a:t>
            </a:r>
          </a:p>
          <a:p>
            <a:pPr>
              <a:spcBef>
                <a:spcPts val="0"/>
              </a:spcBef>
            </a:pPr>
            <a:r>
              <a:rPr lang="fr-FR" sz="1400" b="0" i="1" dirty="0">
                <a:solidFill>
                  <a:srgbClr val="0070C0"/>
                </a:solidFill>
              </a:rPr>
              <a:t>En effet, le </a:t>
            </a:r>
            <a:r>
              <a:rPr lang="fr-FR" sz="1400" b="0" i="1" dirty="0" err="1">
                <a:solidFill>
                  <a:srgbClr val="0070C0"/>
                </a:solidFill>
              </a:rPr>
              <a:t>réutilisateur</a:t>
            </a:r>
            <a:r>
              <a:rPr lang="fr-FR" sz="1400" b="0" i="1" dirty="0">
                <a:solidFill>
                  <a:srgbClr val="0070C0"/>
                </a:solidFill>
              </a:rPr>
              <a:t> de documents contenant de telles données devient à son tour responsable de traitement et doit donc respecter le cadre juridique relatif à la protection des données.</a:t>
            </a:r>
          </a:p>
        </p:txBody>
      </p:sp>
    </p:spTree>
    <p:extLst>
      <p:ext uri="{BB962C8B-B14F-4D97-AF65-F5344CB8AC3E}">
        <p14:creationId xmlns:p14="http://schemas.microsoft.com/office/powerpoint/2010/main" val="29396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C8796C-E92D-4658-A218-26F8346131AF}"/>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A0A10E95-9FEC-4072-B47A-A6BB4EE07A17}"/>
              </a:ext>
            </a:extLst>
          </p:cNvPr>
          <p:cNvSpPr>
            <a:spLocks noGrp="1"/>
          </p:cNvSpPr>
          <p:nvPr>
            <p:ph type="sldNum" sz="quarter" idx="11"/>
          </p:nvPr>
        </p:nvSpPr>
        <p:spPr/>
        <p:txBody>
          <a:bodyPr/>
          <a:lstStyle/>
          <a:p>
            <a:fld id="{42E3DED4-C4B3-4615-842E-81900945BF47}" type="slidenum">
              <a:rPr lang="fr-FR" smtClean="0"/>
              <a:pPr/>
              <a:t>23</a:t>
            </a:fld>
            <a:endParaRPr lang="fr-FR" dirty="0"/>
          </a:p>
        </p:txBody>
      </p:sp>
      <p:sp>
        <p:nvSpPr>
          <p:cNvPr id="4" name="Titre 3">
            <a:extLst>
              <a:ext uri="{FF2B5EF4-FFF2-40B4-BE49-F238E27FC236}">
                <a16:creationId xmlns:a16="http://schemas.microsoft.com/office/drawing/2014/main" id="{A5A0CA12-4288-43E0-8B63-90BCFBE1114F}"/>
              </a:ext>
            </a:extLst>
          </p:cNvPr>
          <p:cNvSpPr>
            <a:spLocks noGrp="1"/>
          </p:cNvSpPr>
          <p:nvPr>
            <p:ph type="title"/>
          </p:nvPr>
        </p:nvSpPr>
        <p:spPr>
          <a:xfrm>
            <a:off x="604441" y="0"/>
            <a:ext cx="8023860" cy="1143000"/>
          </a:xfrm>
        </p:spPr>
        <p:txBody>
          <a:bodyPr/>
          <a:lstStyle/>
          <a:p>
            <a:pPr algn="ctr"/>
            <a:r>
              <a:rPr lang="fr-FR" dirty="0"/>
              <a:t>Des dérogations pour la recherche</a:t>
            </a:r>
          </a:p>
        </p:txBody>
      </p:sp>
      <p:pic>
        <p:nvPicPr>
          <p:cNvPr id="6" name="Image 5">
            <a:extLst>
              <a:ext uri="{FF2B5EF4-FFF2-40B4-BE49-F238E27FC236}">
                <a16:creationId xmlns:a16="http://schemas.microsoft.com/office/drawing/2014/main" id="{ED9CAB47-BC7A-485C-852C-AADD631610C3}"/>
              </a:ext>
            </a:extLst>
          </p:cNvPr>
          <p:cNvPicPr>
            <a:picLocks noChangeAspect="1"/>
          </p:cNvPicPr>
          <p:nvPr/>
        </p:nvPicPr>
        <p:blipFill>
          <a:blip r:embed="rId2"/>
          <a:stretch/>
        </p:blipFill>
        <p:spPr bwMode="auto">
          <a:xfrm rot="412529">
            <a:off x="2042485" y="2638835"/>
            <a:ext cx="5059030" cy="3576210"/>
          </a:xfrm>
          <a:prstGeom prst="rect">
            <a:avLst/>
          </a:prstGeom>
        </p:spPr>
      </p:pic>
      <p:sp>
        <p:nvSpPr>
          <p:cNvPr id="7" name="Espace réservé du contenu 2">
            <a:extLst>
              <a:ext uri="{FF2B5EF4-FFF2-40B4-BE49-F238E27FC236}">
                <a16:creationId xmlns:a16="http://schemas.microsoft.com/office/drawing/2014/main" id="{3AEFCE09-2B2F-44C3-A1F5-7A27585BBB93}"/>
              </a:ext>
            </a:extLst>
          </p:cNvPr>
          <p:cNvSpPr txBox="1">
            <a:spLocks/>
          </p:cNvSpPr>
          <p:nvPr/>
        </p:nvSpPr>
        <p:spPr bwMode="auto">
          <a:xfrm>
            <a:off x="279127" y="1124744"/>
            <a:ext cx="8229600" cy="864096"/>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randon Grotesque 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randon Grotesque Medium"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randon Grotesque Regular"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randon Grotesque Regular"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randon Grotesque Regular"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defRPr/>
            </a:pPr>
            <a:r>
              <a:rPr lang="fr-FR" sz="1800" dirty="0">
                <a:latin typeface="Brandon Grotesque Medium"/>
              </a:rPr>
              <a:t>article 89 du RGPD : </a:t>
            </a:r>
            <a:r>
              <a:rPr lang="fr-FR" sz="1800" i="1" dirty="0">
                <a:latin typeface="Brandon Grotesque Medium"/>
              </a:rPr>
              <a:t>"Garanties et dérogations applicables au traitement à des fins de recherche scientifique"</a:t>
            </a:r>
            <a:endParaRPr lang="fr-FR" sz="1800" dirty="0">
              <a:latin typeface="Brandon Grotesque Medium"/>
            </a:endParaRPr>
          </a:p>
        </p:txBody>
      </p:sp>
      <p:sp>
        <p:nvSpPr>
          <p:cNvPr id="8" name="Espace réservé du contenu 2">
            <a:extLst>
              <a:ext uri="{FF2B5EF4-FFF2-40B4-BE49-F238E27FC236}">
                <a16:creationId xmlns:a16="http://schemas.microsoft.com/office/drawing/2014/main" id="{5C7DE9A0-D24F-4ADB-8373-E0F3CD9F090B}"/>
              </a:ext>
            </a:extLst>
          </p:cNvPr>
          <p:cNvSpPr>
            <a:spLocks/>
          </p:cNvSpPr>
          <p:nvPr/>
        </p:nvSpPr>
        <p:spPr bwMode="auto">
          <a:xfrm>
            <a:off x="107504" y="2060848"/>
            <a:ext cx="5004048" cy="1728192"/>
          </a:xfrm>
          <a:prstGeom prst="rect">
            <a:avLst/>
          </a:prstGeom>
        </p:spPr>
        <p:txBody>
          <a:bodyPr vert="horz" lIns="91440" tIns="45720" rIns="91440" bIns="45720" rtlCol="0"/>
          <a:lstStyle>
            <a:lvl1pPr marL="342900" indent="-342900" algn="l" defTabSz="914400">
              <a:spcBef>
                <a:spcPts val="0"/>
              </a:spcBef>
              <a:buFont typeface="Arial"/>
              <a:buChar char="•"/>
              <a:defRPr sz="1500">
                <a:solidFill>
                  <a:srgbClr val="00326E"/>
                </a:solidFill>
                <a:latin typeface="Arial"/>
                <a:ea typeface="Verdana"/>
                <a:cs typeface="Arial"/>
              </a:defRPr>
            </a:lvl1pPr>
            <a:lvl2pPr marL="742950" indent="-285750" algn="l" defTabSz="914400">
              <a:spcBef>
                <a:spcPts val="0"/>
              </a:spcBef>
              <a:buFont typeface="Arial"/>
              <a:buChar char="–"/>
              <a:defRPr sz="1200">
                <a:solidFill>
                  <a:srgbClr val="00326E"/>
                </a:solidFill>
                <a:latin typeface="Arial"/>
                <a:ea typeface="Verdana"/>
                <a:cs typeface="Arial"/>
              </a:defRPr>
            </a:lvl2pPr>
            <a:lvl3pPr marL="1143000" indent="-228600" algn="l" defTabSz="914400">
              <a:spcBef>
                <a:spcPts val="0"/>
              </a:spcBef>
              <a:buFont typeface="Arial"/>
              <a:buChar char="•"/>
              <a:defRPr sz="1200">
                <a:solidFill>
                  <a:srgbClr val="00326E"/>
                </a:solidFill>
                <a:latin typeface="Arial"/>
                <a:ea typeface="Verdana"/>
                <a:cs typeface="Arial"/>
              </a:defRPr>
            </a:lvl3pPr>
            <a:lvl4pPr marL="1600200" indent="-228600" algn="l" defTabSz="914400">
              <a:spcBef>
                <a:spcPts val="0"/>
              </a:spcBef>
              <a:buFont typeface="Arial"/>
              <a:buChar char="–"/>
              <a:defRPr sz="1200">
                <a:solidFill>
                  <a:srgbClr val="00326E"/>
                </a:solidFill>
                <a:latin typeface="Arial"/>
                <a:ea typeface="Verdana"/>
                <a:cs typeface="Arial"/>
              </a:defRPr>
            </a:lvl4pPr>
            <a:lvl5pPr marL="2057400" indent="-228600" algn="l" defTabSz="914400">
              <a:spcBef>
                <a:spcPts val="0"/>
              </a:spcBef>
              <a:buFont typeface="Arial"/>
              <a:buChar char="»"/>
              <a:defRPr sz="1200">
                <a:solidFill>
                  <a:srgbClr val="00326E"/>
                </a:solidFill>
                <a:latin typeface="Arial"/>
                <a:ea typeface="Verdana"/>
                <a:cs typeface="Arial"/>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nSpc>
                <a:spcPct val="120000"/>
              </a:lnSpc>
              <a:defRPr/>
            </a:pPr>
            <a:r>
              <a:rPr lang="fr-FR" sz="1800" dirty="0">
                <a:latin typeface="Brandon Grotesque Medium"/>
              </a:rPr>
              <a:t>le traitement est a priori autorisé …</a:t>
            </a:r>
            <a:endParaRPr dirty="0"/>
          </a:p>
          <a:p>
            <a:pPr marL="352425" lvl="1" indent="-174625">
              <a:lnSpc>
                <a:spcPct val="120000"/>
              </a:lnSpc>
              <a:defRPr/>
            </a:pPr>
            <a:r>
              <a:rPr lang="fr-FR" sz="1500" dirty="0">
                <a:latin typeface="Brandon Grotesque Medium"/>
              </a:rPr>
              <a:t>la recherche est une finalité ultérieure compatible</a:t>
            </a:r>
            <a:endParaRPr dirty="0"/>
          </a:p>
          <a:p>
            <a:pPr marL="352425" lvl="1" indent="-174625">
              <a:lnSpc>
                <a:spcPct val="120000"/>
              </a:lnSpc>
              <a:defRPr/>
            </a:pPr>
            <a:r>
              <a:rPr lang="fr-FR" sz="1500" dirty="0">
                <a:latin typeface="Brandon Grotesque Medium"/>
              </a:rPr>
              <a:t>la durée de conservation peut être longue voire illimitée</a:t>
            </a:r>
            <a:endParaRPr dirty="0"/>
          </a:p>
          <a:p>
            <a:pPr marL="352425" lvl="1" indent="-174625">
              <a:lnSpc>
                <a:spcPct val="120000"/>
              </a:lnSpc>
              <a:defRPr/>
            </a:pPr>
            <a:r>
              <a:rPr lang="fr-FR" sz="1500" dirty="0">
                <a:latin typeface="Brandon Grotesque Medium"/>
              </a:rPr>
              <a:t>le droit de suppression peut être refusé</a:t>
            </a:r>
            <a:endParaRPr dirty="0"/>
          </a:p>
          <a:p>
            <a:pPr marL="352425" lvl="1" indent="-174625">
              <a:defRPr/>
            </a:pPr>
            <a:endParaRPr lang="fr-FR" sz="1100" dirty="0"/>
          </a:p>
        </p:txBody>
      </p:sp>
      <p:sp>
        <p:nvSpPr>
          <p:cNvPr id="9" name="Espace réservé du contenu 2">
            <a:extLst>
              <a:ext uri="{FF2B5EF4-FFF2-40B4-BE49-F238E27FC236}">
                <a16:creationId xmlns:a16="http://schemas.microsoft.com/office/drawing/2014/main" id="{11B72CDC-8A83-4CF9-8983-189C8769E636}"/>
              </a:ext>
            </a:extLst>
          </p:cNvPr>
          <p:cNvSpPr>
            <a:spLocks/>
          </p:cNvSpPr>
          <p:nvPr/>
        </p:nvSpPr>
        <p:spPr bwMode="auto">
          <a:xfrm>
            <a:off x="4788024" y="2060848"/>
            <a:ext cx="4464496" cy="2088232"/>
          </a:xfrm>
          <a:prstGeom prst="rect">
            <a:avLst/>
          </a:prstGeom>
        </p:spPr>
        <p:txBody>
          <a:bodyPr vert="horz" lIns="91440" tIns="45720" rIns="91440" bIns="45720" rtlCol="0"/>
          <a:lstStyle>
            <a:lvl1pPr marL="342900" indent="-342900" algn="l" defTabSz="914400">
              <a:spcBef>
                <a:spcPts val="0"/>
              </a:spcBef>
              <a:buFont typeface="Arial"/>
              <a:buChar char="•"/>
              <a:defRPr sz="1500">
                <a:solidFill>
                  <a:srgbClr val="00326E"/>
                </a:solidFill>
                <a:latin typeface="Arial"/>
                <a:ea typeface="Verdana"/>
                <a:cs typeface="Arial"/>
              </a:defRPr>
            </a:lvl1pPr>
            <a:lvl2pPr marL="742950" indent="-285750" algn="l" defTabSz="914400">
              <a:spcBef>
                <a:spcPts val="0"/>
              </a:spcBef>
              <a:buFont typeface="Arial"/>
              <a:buChar char="–"/>
              <a:defRPr sz="1200">
                <a:solidFill>
                  <a:srgbClr val="00326E"/>
                </a:solidFill>
                <a:latin typeface="Arial"/>
                <a:ea typeface="Verdana"/>
                <a:cs typeface="Arial"/>
              </a:defRPr>
            </a:lvl2pPr>
            <a:lvl3pPr marL="1143000" indent="-228600" algn="l" defTabSz="914400">
              <a:spcBef>
                <a:spcPts val="0"/>
              </a:spcBef>
              <a:buFont typeface="Arial"/>
              <a:buChar char="•"/>
              <a:defRPr sz="1200">
                <a:solidFill>
                  <a:srgbClr val="00326E"/>
                </a:solidFill>
                <a:latin typeface="Arial"/>
                <a:ea typeface="Verdana"/>
                <a:cs typeface="Arial"/>
              </a:defRPr>
            </a:lvl3pPr>
            <a:lvl4pPr marL="1600200" indent="-228600" algn="l" defTabSz="914400">
              <a:spcBef>
                <a:spcPts val="0"/>
              </a:spcBef>
              <a:buFont typeface="Arial"/>
              <a:buChar char="–"/>
              <a:defRPr sz="1200">
                <a:solidFill>
                  <a:srgbClr val="00326E"/>
                </a:solidFill>
                <a:latin typeface="Arial"/>
                <a:ea typeface="Verdana"/>
                <a:cs typeface="Arial"/>
              </a:defRPr>
            </a:lvl4pPr>
            <a:lvl5pPr marL="2057400" indent="-228600" algn="l" defTabSz="914400">
              <a:spcBef>
                <a:spcPts val="0"/>
              </a:spcBef>
              <a:buFont typeface="Arial"/>
              <a:buChar char="»"/>
              <a:defRPr sz="1200">
                <a:solidFill>
                  <a:srgbClr val="00326E"/>
                </a:solidFill>
                <a:latin typeface="Arial"/>
                <a:ea typeface="Verdana"/>
                <a:cs typeface="Arial"/>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nSpc>
                <a:spcPct val="120000"/>
              </a:lnSpc>
              <a:defRPr/>
            </a:pPr>
            <a:r>
              <a:rPr lang="fr-FR" sz="1800" dirty="0">
                <a:latin typeface="Brandon Grotesque Medium"/>
              </a:rPr>
              <a:t>… à condition d’y apporter des garanties</a:t>
            </a:r>
            <a:endParaRPr dirty="0"/>
          </a:p>
          <a:p>
            <a:pPr marL="538163" lvl="1" indent="-174625">
              <a:lnSpc>
                <a:spcPct val="120000"/>
              </a:lnSpc>
              <a:defRPr/>
            </a:pPr>
            <a:r>
              <a:rPr lang="fr-FR" sz="1500" b="1" dirty="0">
                <a:latin typeface="Brandon Grotesque Medium"/>
              </a:rPr>
              <a:t>c’est indispensable à la finalité de la recherche</a:t>
            </a:r>
            <a:endParaRPr lang="fr-FR" sz="1600" dirty="0"/>
          </a:p>
          <a:p>
            <a:pPr marL="538163" lvl="1" indent="-174625">
              <a:lnSpc>
                <a:spcPct val="120000"/>
              </a:lnSpc>
              <a:defRPr/>
            </a:pPr>
            <a:r>
              <a:rPr lang="fr-FR" sz="1500" dirty="0">
                <a:latin typeface="Brandon Grotesque Medium"/>
              </a:rPr>
              <a:t>minimisation des données recueillies</a:t>
            </a:r>
            <a:endParaRPr lang="fr-FR" dirty="0"/>
          </a:p>
          <a:p>
            <a:pPr marL="538163" lvl="1" indent="-174625">
              <a:lnSpc>
                <a:spcPct val="120000"/>
              </a:lnSpc>
              <a:defRPr/>
            </a:pPr>
            <a:r>
              <a:rPr lang="fr-FR" sz="1500" dirty="0" err="1">
                <a:latin typeface="Brandon Grotesque Medium"/>
              </a:rPr>
              <a:t>pseudonymisation</a:t>
            </a:r>
            <a:r>
              <a:rPr lang="fr-FR" sz="1500" dirty="0">
                <a:latin typeface="Brandon Grotesque Medium"/>
              </a:rPr>
              <a:t> et anonymisation des données</a:t>
            </a:r>
            <a:endParaRPr dirty="0"/>
          </a:p>
          <a:p>
            <a:pPr marL="538163" lvl="1" indent="-174625">
              <a:lnSpc>
                <a:spcPct val="120000"/>
              </a:lnSpc>
              <a:defRPr/>
            </a:pPr>
            <a:r>
              <a:rPr lang="fr-FR" sz="1500" dirty="0">
                <a:latin typeface="Brandon Grotesque Medium"/>
              </a:rPr>
              <a:t>sécurité d’accès aux données</a:t>
            </a:r>
            <a:endParaRPr dirty="0"/>
          </a:p>
          <a:p>
            <a:pPr marL="538163" lvl="1" indent="-174625">
              <a:lnSpc>
                <a:spcPct val="120000"/>
              </a:lnSpc>
              <a:defRPr/>
            </a:pPr>
            <a:r>
              <a:rPr lang="fr-FR" sz="1500" dirty="0">
                <a:latin typeface="Brandon Grotesque Medium"/>
              </a:rPr>
              <a:t>transparence vis-à-vis des individus </a:t>
            </a:r>
            <a:endParaRPr dirty="0"/>
          </a:p>
          <a:p>
            <a:pPr lvl="1">
              <a:defRPr/>
            </a:pPr>
            <a:endParaRPr lang="fr-FR" dirty="0"/>
          </a:p>
          <a:p>
            <a:pPr lvl="1">
              <a:defRPr/>
            </a:pPr>
            <a:endParaRPr lang="fr-FR" dirty="0"/>
          </a:p>
        </p:txBody>
      </p:sp>
      <p:sp>
        <p:nvSpPr>
          <p:cNvPr id="10" name="ZoneTexte 9">
            <a:extLst>
              <a:ext uri="{FF2B5EF4-FFF2-40B4-BE49-F238E27FC236}">
                <a16:creationId xmlns:a16="http://schemas.microsoft.com/office/drawing/2014/main" id="{FBACCAE7-9E67-4E00-B41B-F14BC254D3CF}"/>
              </a:ext>
            </a:extLst>
          </p:cNvPr>
          <p:cNvSpPr txBox="1"/>
          <p:nvPr/>
        </p:nvSpPr>
        <p:spPr bwMode="auto">
          <a:xfrm>
            <a:off x="279127" y="5996142"/>
            <a:ext cx="2254143" cy="307777"/>
          </a:xfrm>
          <a:prstGeom prst="rect">
            <a:avLst/>
          </a:prstGeom>
          <a:noFill/>
        </p:spPr>
        <p:txBody>
          <a:bodyPr wrap="none" rtlCol="0">
            <a:spAutoFit/>
          </a:bodyPr>
          <a:lstStyle/>
          <a:p>
            <a:r>
              <a:rPr lang="fr-FR" sz="1400" i="1" dirty="0"/>
              <a:t>Exemple : la </a:t>
            </a:r>
            <a:r>
              <a:rPr lang="fr-FR" sz="1400" i="1" dirty="0">
                <a:hlinkClick r:id="rId3"/>
              </a:rPr>
              <a:t>base </a:t>
            </a:r>
            <a:r>
              <a:rPr lang="fr-FR" sz="1400" i="1" dirty="0" err="1">
                <a:hlinkClick r:id="rId3"/>
              </a:rPr>
              <a:t>Maitron</a:t>
            </a:r>
            <a:endParaRPr lang="fr-FR" sz="1400" i="1" dirty="0"/>
          </a:p>
        </p:txBody>
      </p:sp>
    </p:spTree>
    <p:extLst>
      <p:ext uri="{BB962C8B-B14F-4D97-AF65-F5344CB8AC3E}">
        <p14:creationId xmlns:p14="http://schemas.microsoft.com/office/powerpoint/2010/main" val="374481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24</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Les garanties</a:t>
            </a:r>
          </a:p>
        </p:txBody>
      </p:sp>
      <p:sp>
        <p:nvSpPr>
          <p:cNvPr id="6" name="ZoneTexte 5"/>
          <p:cNvSpPr txBox="1"/>
          <p:nvPr/>
        </p:nvSpPr>
        <p:spPr>
          <a:xfrm>
            <a:off x="403317" y="827609"/>
            <a:ext cx="8267381" cy="5416868"/>
          </a:xfrm>
          <a:prstGeom prst="rect">
            <a:avLst/>
          </a:prstGeom>
          <a:noFill/>
        </p:spPr>
        <p:txBody>
          <a:bodyPr wrap="square" rtlCol="0">
            <a:spAutoFit/>
          </a:bodyPr>
          <a:lstStyle/>
          <a:p>
            <a:pPr marL="342900" indent="-342900" algn="just">
              <a:buFont typeface="Arial" panose="020B0604020202020204" pitchFamily="34" charset="0"/>
              <a:buChar char="•"/>
            </a:pPr>
            <a:r>
              <a:rPr lang="fr-FR" sz="2400" b="1" dirty="0">
                <a:latin typeface="Brandon Grotesque Medium"/>
              </a:rPr>
              <a:t>Garantie 1 : c’est indispensable à la finalité de la recherche</a:t>
            </a:r>
            <a:endParaRPr lang="fr-FR" sz="2400" dirty="0"/>
          </a:p>
          <a:p>
            <a:pPr algn="just"/>
            <a:r>
              <a:rPr lang="fr-FR" altLang="fr-FR" sz="1600" b="1" dirty="0"/>
              <a:t>Suis-je capable de démontrer qu’il s’agit d’un travail de recherche scientifique ?</a:t>
            </a:r>
          </a:p>
          <a:p>
            <a:pPr algn="just"/>
            <a:r>
              <a:rPr lang="fr-FR" altLang="fr-FR" sz="1600" b="1" dirty="0"/>
              <a:t>Apport pour la recherche, intérêt légitime de l’Université</a:t>
            </a:r>
          </a:p>
          <a:p>
            <a:pPr algn="just"/>
            <a:r>
              <a:rPr lang="fr-FR" altLang="fr-FR" sz="1600" b="1" dirty="0"/>
              <a:t>Analyse de l’impact pour l’individu en matière de vie personnelle, balance</a:t>
            </a:r>
          </a:p>
          <a:p>
            <a:pPr algn="just"/>
            <a:r>
              <a:rPr lang="fr-FR" altLang="fr-FR" sz="1600" b="1" dirty="0"/>
              <a:t>Echange avec les pairs, comités d’éthique</a:t>
            </a:r>
          </a:p>
          <a:p>
            <a:pPr algn="just"/>
            <a:endParaRPr lang="fr-FR" altLang="fr-FR" sz="1600" b="1" dirty="0"/>
          </a:p>
          <a:p>
            <a:pPr marL="342900" indent="-342900" algn="just">
              <a:buFont typeface="Arial" panose="020B0604020202020204" pitchFamily="34" charset="0"/>
              <a:buChar char="•"/>
            </a:pPr>
            <a:r>
              <a:rPr lang="fr-FR" altLang="fr-FR" sz="2400" b="1" dirty="0">
                <a:latin typeface="Brandon Grotesque Medium"/>
              </a:rPr>
              <a:t>Garantie 2 : minimisation des données recueillies</a:t>
            </a:r>
          </a:p>
          <a:p>
            <a:pPr algn="just"/>
            <a:r>
              <a:rPr lang="fr-FR" altLang="fr-FR" sz="1600" b="1" dirty="0"/>
              <a:t>Pourquoi ai-je besoin des données personnelles pour ma recherche ?</a:t>
            </a:r>
          </a:p>
          <a:p>
            <a:pPr algn="just"/>
            <a:r>
              <a:rPr lang="fr-FR" altLang="fr-FR" sz="1600" b="1" dirty="0"/>
              <a:t>Que se passe t il si je n’en dispose pas ?</a:t>
            </a:r>
          </a:p>
          <a:p>
            <a:pPr algn="just"/>
            <a:r>
              <a:rPr lang="fr-FR" altLang="fr-FR" sz="1600" b="1" dirty="0"/>
              <a:t>Justification pour chaque information collectée</a:t>
            </a:r>
          </a:p>
          <a:p>
            <a:pPr algn="just"/>
            <a:endParaRPr lang="fr-FR" altLang="fr-FR" sz="1600" b="1" dirty="0"/>
          </a:p>
          <a:p>
            <a:pPr marL="342900" indent="-342900" algn="just">
              <a:buFont typeface="Arial" panose="020B0604020202020204" pitchFamily="34" charset="0"/>
              <a:buChar char="•"/>
            </a:pPr>
            <a:r>
              <a:rPr lang="fr-FR" sz="2400" b="1" dirty="0">
                <a:latin typeface="Brandon Grotesque Medium"/>
              </a:rPr>
              <a:t>Garantie 3 : </a:t>
            </a:r>
            <a:r>
              <a:rPr lang="fr-FR" sz="2400" b="1" dirty="0" err="1">
                <a:latin typeface="Brandon Grotesque Medium"/>
              </a:rPr>
              <a:t>pseudonymisation</a:t>
            </a:r>
            <a:r>
              <a:rPr lang="fr-FR" sz="2400" b="1" dirty="0">
                <a:latin typeface="Brandon Grotesque Medium"/>
              </a:rPr>
              <a:t> et anonymisation des données</a:t>
            </a:r>
          </a:p>
          <a:p>
            <a:pPr marL="342900" indent="-342900" algn="just">
              <a:buFont typeface="Arial" panose="020B0604020202020204" pitchFamily="34" charset="0"/>
              <a:buChar char="•"/>
            </a:pPr>
            <a:r>
              <a:rPr lang="fr-FR" sz="2400" b="1" dirty="0">
                <a:latin typeface="Brandon Grotesque Medium"/>
              </a:rPr>
              <a:t>Garantie 4 : sécurité d’accès aux données</a:t>
            </a:r>
          </a:p>
          <a:p>
            <a:pPr algn="just"/>
            <a:endParaRPr lang="fr-FR" altLang="fr-FR" b="1" dirty="0"/>
          </a:p>
          <a:p>
            <a:pPr marL="342900" indent="-342900" algn="just">
              <a:buFont typeface="Arial" panose="020B0604020202020204" pitchFamily="34" charset="0"/>
              <a:buChar char="•"/>
            </a:pPr>
            <a:r>
              <a:rPr lang="fr-FR" sz="2400" b="1" dirty="0">
                <a:latin typeface="Brandon Grotesque Medium"/>
              </a:rPr>
              <a:t>Garantie 5 : transparence vis-à-vis des individus </a:t>
            </a:r>
          </a:p>
          <a:p>
            <a:pPr algn="just"/>
            <a:r>
              <a:rPr lang="fr-FR" altLang="fr-FR" sz="1600" b="1" dirty="0"/>
              <a:t>Via la tenue du registre des traitements</a:t>
            </a:r>
          </a:p>
          <a:p>
            <a:pPr algn="just"/>
            <a:r>
              <a:rPr lang="fr-FR" altLang="fr-FR" sz="1600" b="1" dirty="0"/>
              <a:t>Via le recueil du consentement (spécifique, libre, éclairé et explicite)</a:t>
            </a:r>
          </a:p>
          <a:p>
            <a:pPr algn="just"/>
            <a:r>
              <a:rPr lang="fr-FR" altLang="fr-FR" sz="1600" b="1" dirty="0"/>
              <a:t>Via les droits d’accès</a:t>
            </a:r>
          </a:p>
          <a:p>
            <a:pPr algn="just"/>
            <a:r>
              <a:rPr lang="fr-FR" altLang="fr-FR" sz="1600" b="1" dirty="0"/>
              <a:t>Via l’information de l’individu</a:t>
            </a:r>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spTree>
    <p:extLst>
      <p:ext uri="{BB962C8B-B14F-4D97-AF65-F5344CB8AC3E}">
        <p14:creationId xmlns:p14="http://schemas.microsoft.com/office/powerpoint/2010/main" val="3990978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25</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Zoom : l’information de l’individu</a:t>
            </a:r>
            <a:br>
              <a:rPr lang="fr-FR" dirty="0"/>
            </a:br>
            <a:r>
              <a:rPr lang="fr-FR" sz="1600" dirty="0"/>
              <a:t>https://www.cnil.fr/fr/recherche-scientifique-hors-sante/respect-des-droits-des-personnes</a:t>
            </a:r>
          </a:p>
        </p:txBody>
      </p:sp>
      <p:sp>
        <p:nvSpPr>
          <p:cNvPr id="6" name="ZoneTexte 5"/>
          <p:cNvSpPr txBox="1"/>
          <p:nvPr/>
        </p:nvSpPr>
        <p:spPr>
          <a:xfrm>
            <a:off x="349435" y="1092623"/>
            <a:ext cx="8267381" cy="5355312"/>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b="1" dirty="0"/>
              <a:t>Collecte directe des données :</a:t>
            </a:r>
          </a:p>
          <a:p>
            <a:pPr marL="742950" lvl="1" indent="-285750" algn="just">
              <a:buFont typeface="Arial" panose="020B0604020202020204" pitchFamily="34" charset="0"/>
              <a:buChar char="•"/>
            </a:pPr>
            <a:r>
              <a:rPr lang="fr-FR" altLang="fr-FR" sz="1600" b="1" dirty="0"/>
              <a:t>cas des enquêtes, des questionnaires, des interviews, …</a:t>
            </a:r>
          </a:p>
          <a:p>
            <a:pPr marL="742950" lvl="1" indent="-285750" algn="just">
              <a:buFont typeface="Arial" panose="020B0604020202020204" pitchFamily="34" charset="0"/>
              <a:buChar char="•"/>
            </a:pPr>
            <a:r>
              <a:rPr lang="fr-FR" altLang="fr-FR" sz="1600" b="1" dirty="0"/>
              <a:t>aucune donnée n’a été recueillie préalablement à la recherche</a:t>
            </a:r>
          </a:p>
          <a:p>
            <a:pPr marL="742950" lvl="1" indent="-285750" algn="just">
              <a:buFont typeface="Arial" panose="020B0604020202020204" pitchFamily="34" charset="0"/>
              <a:buChar char="•"/>
            </a:pPr>
            <a:r>
              <a:rPr lang="fr-FR" altLang="fr-FR" sz="1600" b="1" dirty="0"/>
              <a:t>participation facultative sauf exceptions (obligation légale, …)</a:t>
            </a:r>
          </a:p>
          <a:p>
            <a:pPr marL="742950" lvl="1" indent="-285750" algn="just">
              <a:buFont typeface="Arial" panose="020B0604020202020204" pitchFamily="34" charset="0"/>
              <a:buChar char="•"/>
            </a:pPr>
            <a:r>
              <a:rPr lang="fr-FR" altLang="fr-FR" sz="1600" b="1" dirty="0"/>
              <a:t>basée sur le consentement de la personne</a:t>
            </a:r>
          </a:p>
          <a:p>
            <a:pPr marL="742950" lvl="1" indent="-285750" algn="just">
              <a:buFont typeface="Arial" panose="020B0604020202020204" pitchFamily="34" charset="0"/>
              <a:buChar char="•"/>
            </a:pPr>
            <a:r>
              <a:rPr lang="fr-FR" altLang="fr-FR" sz="1600" b="1" dirty="0"/>
              <a:t>consentement explicite recommandé (risque pour le chercheur)</a:t>
            </a:r>
          </a:p>
          <a:p>
            <a:pPr marL="742950" lvl="1" indent="-285750" algn="just">
              <a:buFont typeface="Arial" panose="020B0604020202020204" pitchFamily="34" charset="0"/>
              <a:buChar char="•"/>
            </a:pPr>
            <a:r>
              <a:rPr lang="fr-FR" altLang="fr-FR" sz="1600" b="1" dirty="0"/>
              <a:t>obligation d’information de la personne</a:t>
            </a:r>
          </a:p>
          <a:p>
            <a:pPr marL="1200150" lvl="2" indent="-285750" algn="just">
              <a:buFont typeface="Arial" panose="020B0604020202020204" pitchFamily="34" charset="0"/>
              <a:buChar char="•"/>
            </a:pPr>
            <a:r>
              <a:rPr lang="fr-FR" altLang="fr-FR" sz="1600" b="1" dirty="0"/>
              <a:t>mentions obligatoires : lien vers une page web</a:t>
            </a:r>
          </a:p>
          <a:p>
            <a:pPr marL="1200150" lvl="2" indent="-285750" algn="just">
              <a:buFont typeface="Arial" panose="020B0604020202020204" pitchFamily="34" charset="0"/>
              <a:buChar char="•"/>
            </a:pPr>
            <a:r>
              <a:rPr lang="fr-FR" altLang="fr-FR" sz="1600" b="1" dirty="0"/>
              <a:t>« pourquoi vos données nous sont précieuses »</a:t>
            </a:r>
          </a:p>
          <a:p>
            <a:pPr marL="1200150" lvl="2" indent="-285750" algn="just">
              <a:buFont typeface="Arial" panose="020B0604020202020204" pitchFamily="34" charset="0"/>
              <a:buChar char="•"/>
            </a:pPr>
            <a:r>
              <a:rPr lang="fr-FR" altLang="fr-FR" sz="1600" b="1" dirty="0"/>
              <a:t>tenir au courant de l’avancée des recherches (valorise l’interviewé)</a:t>
            </a:r>
          </a:p>
          <a:p>
            <a:pPr marL="742950" lvl="1" indent="-285750" algn="just">
              <a:buFont typeface="Arial" panose="020B0604020202020204" pitchFamily="34" charset="0"/>
              <a:buChar char="•"/>
            </a:pPr>
            <a:r>
              <a:rPr lang="fr-FR" altLang="fr-FR" sz="1600" b="1" i="1" dirty="0"/>
              <a:t>Exemple de </a:t>
            </a:r>
            <a:r>
              <a:rPr lang="fr-FR" altLang="fr-FR" sz="1600" b="1" i="1" dirty="0">
                <a:hlinkClick r:id="rId2"/>
              </a:rPr>
              <a:t>l’enquête ENVISAJ</a:t>
            </a:r>
            <a:endParaRPr lang="fr-FR" altLang="fr-FR" sz="1600" b="1" i="1" dirty="0"/>
          </a:p>
          <a:p>
            <a:pPr algn="just"/>
            <a:endParaRPr lang="fr-FR" altLang="fr-FR" b="1" dirty="0"/>
          </a:p>
          <a:p>
            <a:pPr marL="285750" indent="-285750" algn="just">
              <a:buFont typeface="Arial" panose="020B0604020202020204" pitchFamily="34" charset="0"/>
              <a:buChar char="•"/>
            </a:pPr>
            <a:r>
              <a:rPr lang="fr-FR" altLang="fr-FR" b="1" dirty="0"/>
              <a:t>Collecte indirecte des données :</a:t>
            </a:r>
          </a:p>
          <a:p>
            <a:pPr marL="742950" lvl="1" indent="-285750" algn="just">
              <a:buFont typeface="Arial" panose="020B0604020202020204" pitchFamily="34" charset="0"/>
              <a:buChar char="•"/>
            </a:pPr>
            <a:r>
              <a:rPr lang="fr-FR" altLang="fr-FR" sz="1600" b="1" dirty="0"/>
              <a:t>cas des données de l’INSEE, d’organismes, …</a:t>
            </a:r>
          </a:p>
          <a:p>
            <a:pPr marL="742950" lvl="1" indent="-285750" algn="just">
              <a:buFont typeface="Arial" panose="020B0604020202020204" pitchFamily="34" charset="0"/>
              <a:buChar char="•"/>
            </a:pPr>
            <a:r>
              <a:rPr lang="fr-FR" altLang="fr-FR" sz="1600" b="1" dirty="0"/>
              <a:t>cas de données glanées sur internet (twitter, …)</a:t>
            </a:r>
          </a:p>
          <a:p>
            <a:pPr marL="1200150" lvl="2" indent="-285750" algn="just">
              <a:buFont typeface="Arial" panose="020B0604020202020204" pitchFamily="34" charset="0"/>
              <a:buChar char="•"/>
            </a:pPr>
            <a:r>
              <a:rPr lang="fr-FR" sz="1600" b="1" i="1" dirty="0"/>
              <a:t>ce n’est pas parce que les données sont disponibles qu’il est éthique de s’en servir comme matériau de recherche </a:t>
            </a:r>
            <a:endParaRPr lang="fr-FR" altLang="fr-FR" sz="1600" b="1" i="1" dirty="0"/>
          </a:p>
          <a:p>
            <a:pPr marL="742950" lvl="1" indent="-285750" algn="just">
              <a:buFont typeface="Arial" panose="020B0604020202020204" pitchFamily="34" charset="0"/>
              <a:buChar char="•"/>
            </a:pPr>
            <a:r>
              <a:rPr lang="fr-FR" altLang="fr-FR" sz="1600" b="1" dirty="0"/>
              <a:t>est responsable du consentement, de l’information, …</a:t>
            </a:r>
          </a:p>
          <a:p>
            <a:pPr marL="742950" lvl="1" indent="-285750" algn="just">
              <a:buFont typeface="Arial" panose="020B0604020202020204" pitchFamily="34" charset="0"/>
              <a:buChar char="•"/>
            </a:pPr>
            <a:r>
              <a:rPr lang="fr-FR" altLang="fr-FR" sz="1600" b="1" dirty="0"/>
              <a:t>recherche = finalité compatible : pas d’obligation pour l’organisme d’origine de demander un nouveau consentement</a:t>
            </a:r>
          </a:p>
          <a:p>
            <a:pPr marL="742950" lvl="1" indent="-285750" algn="just">
              <a:buFont typeface="Arial" panose="020B0604020202020204" pitchFamily="34" charset="0"/>
              <a:buChar char="•"/>
            </a:pPr>
            <a:r>
              <a:rPr lang="fr-FR" altLang="fr-FR" sz="1600" b="1" dirty="0"/>
              <a:t>transparence : communiquer sur l’usage fait des données</a:t>
            </a:r>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spTree>
    <p:extLst>
      <p:ext uri="{BB962C8B-B14F-4D97-AF65-F5344CB8AC3E}">
        <p14:creationId xmlns:p14="http://schemas.microsoft.com/office/powerpoint/2010/main" val="313983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26</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Zoom : les données de la recherche</a:t>
            </a:r>
          </a:p>
        </p:txBody>
      </p:sp>
      <p:sp>
        <p:nvSpPr>
          <p:cNvPr id="6" name="ZoneTexte 5"/>
          <p:cNvSpPr txBox="1"/>
          <p:nvPr/>
        </p:nvSpPr>
        <p:spPr>
          <a:xfrm>
            <a:off x="351541" y="1095165"/>
            <a:ext cx="8267381" cy="5293757"/>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b="1" dirty="0">
                <a:highlight>
                  <a:srgbClr val="FF0000"/>
                </a:highlight>
              </a:rPr>
              <a:t>Données brutes :</a:t>
            </a:r>
          </a:p>
          <a:p>
            <a:pPr algn="just"/>
            <a:r>
              <a:rPr lang="fr-FR" altLang="fr-FR" sz="1600" b="1" dirty="0"/>
              <a:t>Interviews audio/</a:t>
            </a:r>
            <a:r>
              <a:rPr lang="fr-FR" altLang="fr-FR" sz="1600" b="1" dirty="0" err="1"/>
              <a:t>video</a:t>
            </a:r>
            <a:r>
              <a:rPr lang="fr-FR" altLang="fr-FR" sz="1600" b="1" dirty="0"/>
              <a:t>, notes d’interview, questionnaires papiers, carnets terrain, réponses brutes à des enquêtes,…</a:t>
            </a:r>
          </a:p>
          <a:p>
            <a:pPr algn="just"/>
            <a:endParaRPr lang="fr-FR" altLang="fr-FR" b="1" dirty="0"/>
          </a:p>
          <a:p>
            <a:pPr marL="285750" indent="-285750" algn="just">
              <a:buFont typeface="Arial" panose="020B0604020202020204" pitchFamily="34" charset="0"/>
              <a:buChar char="•"/>
            </a:pPr>
            <a:r>
              <a:rPr lang="fr-FR" altLang="fr-FR" b="1" dirty="0">
                <a:highlight>
                  <a:srgbClr val="FFFF00"/>
                </a:highlight>
              </a:rPr>
              <a:t>Données utiles :</a:t>
            </a:r>
          </a:p>
          <a:p>
            <a:pPr algn="just"/>
            <a:r>
              <a:rPr lang="fr-FR" altLang="fr-FR" sz="1600" b="1" dirty="0"/>
              <a:t>Retranscription des éléments utiles, fichiers numériques, base de données, …</a:t>
            </a:r>
          </a:p>
          <a:p>
            <a:pPr algn="just"/>
            <a:endParaRPr lang="fr-FR" altLang="fr-FR" sz="1600" b="1" dirty="0"/>
          </a:p>
          <a:p>
            <a:pPr marL="285750" indent="-285750" algn="just">
              <a:buFont typeface="Arial" panose="020B0604020202020204" pitchFamily="34" charset="0"/>
              <a:buChar char="•"/>
            </a:pPr>
            <a:r>
              <a:rPr lang="fr-FR" altLang="fr-FR" b="1" dirty="0">
                <a:highlight>
                  <a:srgbClr val="83D05C"/>
                </a:highlight>
              </a:rPr>
              <a:t>Résultats de recherche :</a:t>
            </a:r>
          </a:p>
          <a:p>
            <a:pPr algn="just"/>
            <a:r>
              <a:rPr lang="fr-FR" altLang="fr-FR" sz="1600" b="1" dirty="0"/>
              <a:t>Ouverts, partagés, …</a:t>
            </a:r>
          </a:p>
          <a:p>
            <a:pPr algn="just"/>
            <a:r>
              <a:rPr lang="fr-FR" altLang="fr-FR" sz="1600" b="1" dirty="0"/>
              <a:t>Notion de donnée ouverte ≠ notion de données personnelles</a:t>
            </a:r>
          </a:p>
          <a:p>
            <a:pPr algn="just"/>
            <a:endParaRPr lang="fr-FR" altLang="fr-FR" sz="1600" b="1" dirty="0"/>
          </a:p>
          <a:p>
            <a:pPr algn="just"/>
            <a:r>
              <a:rPr lang="fr-FR" altLang="fr-FR" b="1" dirty="0"/>
              <a:t>Anonymisation des données au plus tôt</a:t>
            </a:r>
          </a:p>
          <a:p>
            <a:pPr marL="285750" indent="-285750" algn="just">
              <a:buFont typeface="Arial" panose="020B0604020202020204" pitchFamily="34" charset="0"/>
              <a:buChar char="•"/>
            </a:pPr>
            <a:r>
              <a:rPr lang="fr-FR" altLang="fr-FR" sz="1600" b="1" dirty="0"/>
              <a:t>Droits d’accès différenciés (le chercheur/ les chercheurs associés)</a:t>
            </a:r>
          </a:p>
          <a:p>
            <a:pPr marL="285750" indent="-285750" algn="just">
              <a:buFont typeface="Arial" panose="020B0604020202020204" pitchFamily="34" charset="0"/>
              <a:buChar char="•"/>
            </a:pPr>
            <a:r>
              <a:rPr lang="fr-FR" altLang="fr-FR" sz="1600" b="1" dirty="0"/>
              <a:t>Durée de conservation différenciée</a:t>
            </a:r>
          </a:p>
          <a:p>
            <a:pPr marL="285750" indent="-285750" algn="just">
              <a:buFont typeface="Arial" panose="020B0604020202020204" pitchFamily="34" charset="0"/>
              <a:buChar char="•"/>
            </a:pPr>
            <a:r>
              <a:rPr lang="fr-FR" altLang="fr-FR" sz="1600" b="1" dirty="0"/>
              <a:t>Sécurisation des données adaptée</a:t>
            </a:r>
          </a:p>
          <a:p>
            <a:pPr marL="285750" indent="-285750" algn="just">
              <a:buFont typeface="Arial" panose="020B0604020202020204" pitchFamily="34" charset="0"/>
              <a:buChar char="•"/>
            </a:pPr>
            <a:r>
              <a:rPr lang="fr-FR" altLang="fr-FR" sz="1600" b="1" i="1" dirty="0"/>
              <a:t>Photo ou vidéo : droit à l’image, droits d’exploitation, …</a:t>
            </a:r>
          </a:p>
          <a:p>
            <a:pPr algn="just"/>
            <a:endParaRPr lang="fr-FR" altLang="fr-FR" b="1" dirty="0"/>
          </a:p>
          <a:p>
            <a:pPr algn="just"/>
            <a:endParaRPr lang="fr-FR" altLang="fr-FR" b="1" dirty="0"/>
          </a:p>
          <a:p>
            <a:pPr algn="just"/>
            <a:endParaRPr lang="fr-FR" altLang="fr-FR" b="1" dirty="0"/>
          </a:p>
          <a:p>
            <a:pPr algn="just"/>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9" name="Image 8">
            <a:extLst>
              <a:ext uri="{FF2B5EF4-FFF2-40B4-BE49-F238E27FC236}">
                <a16:creationId xmlns:a16="http://schemas.microsoft.com/office/drawing/2014/main" id="{52751209-CEC7-421B-9265-1481352C3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509120"/>
            <a:ext cx="2592288" cy="1555373"/>
          </a:xfrm>
          <a:prstGeom prst="rect">
            <a:avLst/>
          </a:prstGeom>
        </p:spPr>
      </p:pic>
    </p:spTree>
    <p:extLst>
      <p:ext uri="{BB962C8B-B14F-4D97-AF65-F5344CB8AC3E}">
        <p14:creationId xmlns:p14="http://schemas.microsoft.com/office/powerpoint/2010/main" val="4124582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27</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err="1"/>
              <a:t>Pseudonymisation</a:t>
            </a:r>
            <a:r>
              <a:rPr lang="fr-FR" dirty="0"/>
              <a:t> / anonymisation</a:t>
            </a:r>
            <a:br>
              <a:rPr lang="fr-FR" dirty="0"/>
            </a:br>
            <a:r>
              <a:rPr lang="fr-FR" sz="1600" dirty="0"/>
              <a:t>https://www.cnil.fr/fr/recherche-scientifique-hors-sante/enjeux-avantages-anonymisation-pseudonymisation</a:t>
            </a:r>
            <a:endParaRPr lang="fr-FR" dirty="0"/>
          </a:p>
        </p:txBody>
      </p:sp>
      <p:sp>
        <p:nvSpPr>
          <p:cNvPr id="6" name="ZoneTexte 5"/>
          <p:cNvSpPr txBox="1"/>
          <p:nvPr/>
        </p:nvSpPr>
        <p:spPr>
          <a:xfrm>
            <a:off x="438309" y="1352531"/>
            <a:ext cx="8267381" cy="4816703"/>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b="1" dirty="0" err="1"/>
              <a:t>Pseudonymisation</a:t>
            </a:r>
            <a:r>
              <a:rPr lang="fr-FR" altLang="fr-FR" b="1" dirty="0"/>
              <a:t> :</a:t>
            </a:r>
          </a:p>
          <a:p>
            <a:pPr algn="just"/>
            <a:r>
              <a:rPr lang="fr-FR" altLang="fr-FR" sz="1600" b="1" dirty="0"/>
              <a:t>effacer nom/prénom, remplacer par un numéro ou un pseudo</a:t>
            </a:r>
          </a:p>
          <a:p>
            <a:pPr algn="just"/>
            <a:r>
              <a:rPr lang="fr-FR" altLang="fr-FR" sz="1600" b="1" dirty="0"/>
              <a:t>parfois conserver les infos d’origine dans un carnet papier ou un support très sécurisé</a:t>
            </a:r>
          </a:p>
          <a:p>
            <a:pPr algn="just"/>
            <a:r>
              <a:rPr lang="fr-FR" altLang="fr-FR" sz="1600" b="1" dirty="0"/>
              <a:t>a priori à systématiser lors de toute recherche, au plus tôt</a:t>
            </a:r>
          </a:p>
          <a:p>
            <a:pPr algn="just"/>
            <a:endParaRPr lang="fr-FR" altLang="fr-FR" b="1" dirty="0"/>
          </a:p>
          <a:p>
            <a:pPr marL="285750" indent="-285750" algn="just">
              <a:buFont typeface="Arial" panose="020B0604020202020204" pitchFamily="34" charset="0"/>
              <a:buChar char="•"/>
            </a:pPr>
            <a:r>
              <a:rPr lang="fr-FR" altLang="fr-FR" b="1" dirty="0"/>
              <a:t>Limites de la </a:t>
            </a:r>
            <a:r>
              <a:rPr lang="fr-FR" altLang="fr-FR" b="1" dirty="0" err="1"/>
              <a:t>pseudonymisation</a:t>
            </a:r>
            <a:r>
              <a:rPr lang="fr-FR" altLang="fr-FR" b="1" dirty="0"/>
              <a:t> :</a:t>
            </a:r>
          </a:p>
          <a:p>
            <a:pPr algn="just"/>
            <a:r>
              <a:rPr lang="fr-FR" altLang="fr-FR" sz="1600" b="1" dirty="0"/>
              <a:t>Peut permettre la réidentification ultérieure</a:t>
            </a:r>
          </a:p>
          <a:p>
            <a:pPr algn="just"/>
            <a:r>
              <a:rPr lang="fr-FR" altLang="fr-FR" sz="1600" b="1" dirty="0"/>
              <a:t>Anonymisation si absence d’individualisation, de corrélation, d’inférence</a:t>
            </a:r>
          </a:p>
          <a:p>
            <a:pPr algn="just"/>
            <a:r>
              <a:rPr lang="fr-FR" altLang="fr-FR" sz="1600" b="1" i="1" dirty="0"/>
              <a:t>Nombreuses recherches sur le sujet</a:t>
            </a:r>
          </a:p>
          <a:p>
            <a:pPr algn="just"/>
            <a:endParaRPr lang="fr-FR" altLang="fr-FR" sz="1100" b="1" i="1" dirty="0"/>
          </a:p>
          <a:p>
            <a:pPr marL="285750" indent="-285750" algn="just">
              <a:buFont typeface="Arial" panose="020B0604020202020204" pitchFamily="34" charset="0"/>
              <a:buChar char="•"/>
            </a:pPr>
            <a:r>
              <a:rPr lang="fr-FR" altLang="fr-FR" b="1" dirty="0"/>
              <a:t>Techniques :</a:t>
            </a:r>
          </a:p>
          <a:p>
            <a:pPr algn="just"/>
            <a:r>
              <a:rPr lang="fr-FR" altLang="fr-FR" sz="1600" b="1" dirty="0"/>
              <a:t>Suppression de variables (appauvrissement)</a:t>
            </a:r>
          </a:p>
          <a:p>
            <a:pPr algn="just"/>
            <a:r>
              <a:rPr lang="fr-FR" altLang="fr-FR" sz="1600" b="1" dirty="0"/>
              <a:t>Permutation, ajout de bruit</a:t>
            </a:r>
            <a:endParaRPr lang="fr-FR" altLang="fr-FR" sz="1600" b="1" dirty="0">
              <a:solidFill>
                <a:srgbClr val="33CC33"/>
              </a:solidFill>
            </a:endParaRPr>
          </a:p>
          <a:p>
            <a:pPr algn="just"/>
            <a:r>
              <a:rPr lang="fr-FR" altLang="fr-FR" sz="1600" b="1" dirty="0"/>
              <a:t>Agrégation : ne pas accéder aux </a:t>
            </a:r>
            <a:r>
              <a:rPr lang="fr-FR" altLang="fr-FR" sz="1600" b="1" dirty="0">
                <a:solidFill>
                  <a:srgbClr val="FF0000"/>
                </a:solidFill>
              </a:rPr>
              <a:t>données individuelles</a:t>
            </a:r>
          </a:p>
          <a:p>
            <a:pPr algn="just"/>
            <a:endParaRPr lang="fr-FR" altLang="fr-FR" sz="1600" b="1" dirty="0">
              <a:solidFill>
                <a:srgbClr val="00B050"/>
              </a:solidFill>
            </a:endParaRPr>
          </a:p>
          <a:p>
            <a:pPr algn="just"/>
            <a:endParaRPr lang="fr-FR" altLang="fr-FR" sz="1600" b="1" dirty="0">
              <a:solidFill>
                <a:srgbClr val="00B050"/>
              </a:solidFill>
            </a:endParaRPr>
          </a:p>
          <a:p>
            <a:pPr marL="285750" indent="-285750" algn="just">
              <a:buFont typeface="Arial" panose="020B0604020202020204" pitchFamily="34" charset="0"/>
              <a:buChar char="•"/>
            </a:pPr>
            <a:r>
              <a:rPr lang="fr-FR" altLang="fr-FR" sz="1600" b="1" dirty="0"/>
              <a:t>Les résultats finaux (agrégés) et les conclusions de l‘étude (anonymisées) ne sont plus des données personnelles</a:t>
            </a:r>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5" name="Image 4">
            <a:extLst>
              <a:ext uri="{FF2B5EF4-FFF2-40B4-BE49-F238E27FC236}">
                <a16:creationId xmlns:a16="http://schemas.microsoft.com/office/drawing/2014/main" id="{0F1F2404-875B-434B-A109-E221C5A38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50" y="3933055"/>
            <a:ext cx="2580008" cy="1548005"/>
          </a:xfrm>
          <a:prstGeom prst="rect">
            <a:avLst/>
          </a:prstGeom>
        </p:spPr>
      </p:pic>
    </p:spTree>
    <p:extLst>
      <p:ext uri="{BB962C8B-B14F-4D97-AF65-F5344CB8AC3E}">
        <p14:creationId xmlns:p14="http://schemas.microsoft.com/office/powerpoint/2010/main" val="395211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28</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Pour approfondir</a:t>
            </a:r>
          </a:p>
        </p:txBody>
      </p:sp>
      <p:sp>
        <p:nvSpPr>
          <p:cNvPr id="6" name="ZoneTexte 5"/>
          <p:cNvSpPr txBox="1"/>
          <p:nvPr/>
        </p:nvSpPr>
        <p:spPr>
          <a:xfrm>
            <a:off x="375140" y="764704"/>
            <a:ext cx="8267381" cy="4231928"/>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b="1" dirty="0">
                <a:hlinkClick r:id="rId2">
                  <a:extLst>
                    <a:ext uri="{A12FA001-AC4F-418D-AE19-62706E023703}">
                      <ahyp:hlinkClr xmlns:ahyp="http://schemas.microsoft.com/office/drawing/2018/hyperlinkcolor" val="tx"/>
                    </a:ext>
                  </a:extLst>
                </a:hlinkClick>
              </a:rPr>
              <a:t>Avis officiel du CEDP / G29 :</a:t>
            </a:r>
          </a:p>
          <a:p>
            <a:pPr algn="just"/>
            <a:r>
              <a:rPr lang="fr-FR" altLang="fr-FR" sz="1400" b="1" i="1" dirty="0">
                <a:solidFill>
                  <a:srgbClr val="00B0F0"/>
                </a:solidFill>
                <a:hlinkClick r:id="rId2">
                  <a:extLst>
                    <a:ext uri="{A12FA001-AC4F-418D-AE19-62706E023703}">
                      <ahyp:hlinkClr xmlns:ahyp="http://schemas.microsoft.com/office/drawing/2018/hyperlinkcolor" val="tx"/>
                    </a:ext>
                  </a:extLst>
                </a:hlinkClick>
              </a:rPr>
              <a:t>https://www.cnil.fr/sites/default/files/atoms/files/wp216_fr_0.pdf</a:t>
            </a:r>
            <a:endParaRPr lang="fr-FR" altLang="fr-FR" sz="1400" b="1" i="1" dirty="0">
              <a:solidFill>
                <a:srgbClr val="00B0F0"/>
              </a:solidFill>
            </a:endParaRPr>
          </a:p>
          <a:p>
            <a:pPr algn="just"/>
            <a:endParaRPr lang="fr-FR" altLang="fr-FR" b="1" dirty="0"/>
          </a:p>
          <a:p>
            <a:pPr marL="285750" indent="-285750" algn="just">
              <a:buFont typeface="Arial" panose="020B0604020202020204" pitchFamily="34" charset="0"/>
              <a:buChar char="•"/>
            </a:pPr>
            <a:r>
              <a:rPr lang="fr-FR" altLang="fr-FR" b="1" dirty="0"/>
              <a:t>Articles sur les techniques d’anonymisation :</a:t>
            </a:r>
          </a:p>
          <a:p>
            <a:pPr algn="just"/>
            <a:r>
              <a:rPr lang="fr-FR" altLang="fr-FR" sz="1100" b="1" i="1" dirty="0">
                <a:hlinkClick r:id="rId2"/>
              </a:rPr>
              <a:t>https://www.cnil.fr/fr/lanonymisation-des-donnees-un-traitement-cle-pour-lopen-data</a:t>
            </a:r>
          </a:p>
          <a:p>
            <a:pPr algn="just"/>
            <a:r>
              <a:rPr lang="fr-FR" altLang="fr-FR" sz="1100" b="1" i="1" dirty="0">
                <a:hlinkClick r:id="rId3"/>
              </a:rPr>
              <a:t>http://cerna-ethics-allistene.org/journee-anonymisation-2019-07-03/presentations/Levallois-Barth_2019%2007%2003%20Cerna%20RGPD%20anonymisation%20FINAL.pdf</a:t>
            </a:r>
            <a:endParaRPr lang="fr-FR" altLang="fr-FR" sz="1100" b="1" i="1" dirty="0"/>
          </a:p>
          <a:p>
            <a:pPr algn="just"/>
            <a:r>
              <a:rPr lang="fr-FR" sz="1100" u="sng" dirty="0">
                <a:hlinkClick r:id="rId4"/>
              </a:rPr>
              <a:t>https://www.nature.com/articles/s41467-019-10933-3%22</a:t>
            </a:r>
            <a:endParaRPr lang="fr-FR" sz="1100" u="sng" dirty="0"/>
          </a:p>
          <a:p>
            <a:pPr algn="just"/>
            <a:r>
              <a:rPr lang="fr-FR" sz="1100" u="sng" dirty="0">
                <a:hlinkClick r:id="rId5"/>
              </a:rPr>
              <a:t>https://dash.nichd.nih.gov/download-api/resource?fileName=NICHD-DASH-Data-and-Biospecimen-Catalog-De-Identification-Guidance.pdf</a:t>
            </a:r>
            <a:endParaRPr lang="fr-FR" sz="1100" u="sng" dirty="0"/>
          </a:p>
          <a:p>
            <a:pPr algn="just"/>
            <a:r>
              <a:rPr lang="fr-FR" sz="1100" u="sng" dirty="0">
                <a:hlinkClick r:id="rId6"/>
              </a:rPr>
              <a:t>https://www.benjamin-nguyen.fr/papers/ss.pdf</a:t>
            </a:r>
            <a:endParaRPr lang="fr-FR" sz="1100" u="sng" dirty="0"/>
          </a:p>
          <a:p>
            <a:pPr algn="just"/>
            <a:r>
              <a:rPr lang="fr-FR" sz="1100" u="sng" dirty="0">
                <a:hlinkClick r:id="rId7"/>
              </a:rPr>
              <a:t>https://amnesia.openaire.eu/</a:t>
            </a:r>
            <a:endParaRPr lang="fr-FR" sz="1100" u="sng" dirty="0"/>
          </a:p>
          <a:p>
            <a:pPr algn="just"/>
            <a:endParaRPr lang="fr-FR" sz="1100" u="sng" dirty="0"/>
          </a:p>
          <a:p>
            <a:pPr algn="just"/>
            <a:r>
              <a:rPr lang="fr-FR" sz="1400" b="1" dirty="0"/>
              <a:t>Travaux de Yves Alexandre de </a:t>
            </a:r>
            <a:r>
              <a:rPr lang="fr-FR" sz="1400" b="1" dirty="0" err="1"/>
              <a:t>Montjoye</a:t>
            </a:r>
            <a:r>
              <a:rPr lang="fr-FR" sz="1400" b="1" dirty="0"/>
              <a:t> :</a:t>
            </a:r>
            <a:endParaRPr lang="fr-FR" sz="1100" b="1" dirty="0"/>
          </a:p>
          <a:p>
            <a:pPr algn="just"/>
            <a:r>
              <a:rPr lang="fr-FR" sz="1100" u="sng" dirty="0">
                <a:hlinkClick r:id="rId8"/>
              </a:rPr>
              <a:t>https://www.lalibre.be/economie/entreprises-startup/2019/07/23/ces-trois-chercheurs-belges-parviennent-a-re-identifier-des-individus-au-depart-de-bases-de-donnees-anonymisees-ZDJF7GRNQVHJRELE55F2RVAQGI/</a:t>
            </a:r>
            <a:endParaRPr lang="fr-FR" sz="1100" u="sng" dirty="0"/>
          </a:p>
          <a:p>
            <a:pPr algn="just"/>
            <a:r>
              <a:rPr lang="fr-FR" sz="1100" u="sng" dirty="0">
                <a:hlinkClick r:id="rId9"/>
              </a:rPr>
              <a:t>https://uclouvain.be/fr/decouvrir/presse/actualites/un-observatoire-pour-evaluer-son-anonymat-sur-le-web.html</a:t>
            </a:r>
            <a:endParaRPr lang="fr-FR" sz="1100" u="sng" dirty="0"/>
          </a:p>
          <a:p>
            <a:pPr algn="just"/>
            <a:r>
              <a:rPr lang="fr-FR" sz="1100" u="sng" dirty="0">
                <a:hlinkClick r:id="rId10"/>
              </a:rPr>
              <a:t>https://linc.cnil.fr/fr/ya-de-montjoye-and-gadotti-moving-beyond-de-identification-will-allow-us-find-balance-between-using</a:t>
            </a:r>
            <a:endParaRPr lang="fr-FR" sz="1100" u="sng" dirty="0"/>
          </a:p>
          <a:p>
            <a:pPr algn="just"/>
            <a:endParaRPr lang="fr-FR" sz="1100" u="sng" dirty="0"/>
          </a:p>
          <a:p>
            <a:pPr algn="just"/>
            <a:endParaRPr lang="fr-FR" sz="1100" u="sng" dirty="0"/>
          </a:p>
          <a:p>
            <a:pPr algn="just"/>
            <a:endParaRPr lang="fr-FR" sz="1100" u="sng" dirty="0"/>
          </a:p>
          <a:p>
            <a:pPr algn="just"/>
            <a:endParaRPr lang="fr-FR" altLang="fr-FR" sz="1100" b="1" i="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spTree>
    <p:extLst>
      <p:ext uri="{BB962C8B-B14F-4D97-AF65-F5344CB8AC3E}">
        <p14:creationId xmlns:p14="http://schemas.microsoft.com/office/powerpoint/2010/main" val="50185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18587" y="908720"/>
            <a:ext cx="8267381" cy="4862870"/>
          </a:xfrm>
          <a:prstGeom prst="rect">
            <a:avLst/>
          </a:prstGeom>
          <a:noFill/>
        </p:spPr>
        <p:txBody>
          <a:bodyPr wrap="square" rtlCol="0">
            <a:spAutoFit/>
          </a:bodyPr>
          <a:lstStyle/>
          <a:p>
            <a:pPr algn="just"/>
            <a:r>
              <a:rPr lang="fr-FR" altLang="fr-FR" b="1" dirty="0"/>
              <a:t>Règlementation du secret statistique</a:t>
            </a:r>
          </a:p>
          <a:p>
            <a:pPr algn="just"/>
            <a:r>
              <a:rPr lang="fr-FR" altLang="fr-FR" sz="1600" b="1" dirty="0"/>
              <a:t>Principe : les statistiques doivent rester anonymes</a:t>
            </a:r>
          </a:p>
          <a:p>
            <a:pPr algn="just"/>
            <a:r>
              <a:rPr lang="fr-FR" altLang="fr-FR" sz="1600" b="1" dirty="0"/>
              <a:t>Exemple : ne pas publier le revenu moyen par commune si moins de 5 individus</a:t>
            </a:r>
          </a:p>
          <a:p>
            <a:pPr algn="just"/>
            <a:endParaRPr lang="fr-FR" altLang="fr-FR" sz="1600" b="1" dirty="0"/>
          </a:p>
          <a:p>
            <a:pPr algn="just"/>
            <a:r>
              <a:rPr lang="fr-FR" altLang="fr-FR" sz="1600" b="1" dirty="0"/>
              <a:t>Secret primaire, secret secondaire, corrélation</a:t>
            </a:r>
          </a:p>
          <a:p>
            <a:pPr algn="just"/>
            <a:endParaRPr lang="fr-FR" altLang="fr-FR" sz="1600" b="1" dirty="0"/>
          </a:p>
          <a:p>
            <a:pPr algn="just"/>
            <a:endParaRPr lang="fr-FR" altLang="fr-FR" sz="1600" b="1" dirty="0"/>
          </a:p>
          <a:p>
            <a:pPr algn="just"/>
            <a:endParaRPr lang="fr-FR" altLang="fr-FR" b="1" dirty="0"/>
          </a:p>
          <a:p>
            <a:pPr algn="just"/>
            <a:endParaRPr lang="fr-FR" altLang="fr-FR" b="1" dirty="0"/>
          </a:p>
          <a:p>
            <a:pPr algn="just"/>
            <a:endParaRPr lang="fr-FR" altLang="fr-FR" b="1" dirty="0"/>
          </a:p>
          <a:p>
            <a:pPr algn="just"/>
            <a:endParaRPr lang="fr-FR" altLang="fr-FR" b="1" dirty="0"/>
          </a:p>
          <a:p>
            <a:pPr algn="just"/>
            <a:endParaRPr lang="fr-FR" altLang="fr-FR" b="1" dirty="0"/>
          </a:p>
          <a:p>
            <a:pPr algn="just"/>
            <a:endParaRPr lang="fr-FR" altLang="fr-FR" b="1" dirty="0"/>
          </a:p>
          <a:p>
            <a:pPr algn="just"/>
            <a:r>
              <a:rPr lang="fr-FR" altLang="fr-FR" b="1" dirty="0"/>
              <a:t>CASD : Centre d’Accès Sécurisé aux Données</a:t>
            </a:r>
          </a:p>
          <a:p>
            <a:pPr algn="just"/>
            <a:r>
              <a:rPr lang="fr-FR" altLang="fr-FR" sz="1400" b="1" dirty="0"/>
              <a:t>Service offert aux administrations pour exposer leurs données</a:t>
            </a:r>
          </a:p>
          <a:p>
            <a:pPr algn="just"/>
            <a:r>
              <a:rPr lang="fr-FR" altLang="fr-FR" sz="1400" b="1" dirty="0"/>
              <a:t>justifier du besoin </a:t>
            </a:r>
          </a:p>
          <a:p>
            <a:pPr algn="just"/>
            <a:r>
              <a:rPr lang="fr-FR" altLang="fr-FR" sz="1400" b="1" dirty="0"/>
              <a:t>CASD Box</a:t>
            </a:r>
          </a:p>
          <a:p>
            <a:pPr algn="just"/>
            <a:endParaRPr lang="fr-FR" altLang="fr-FR" sz="1400" b="1" dirty="0"/>
          </a:p>
          <a:p>
            <a:pPr algn="just"/>
            <a:r>
              <a:rPr lang="fr-FR" altLang="fr-FR" sz="1400" b="1" dirty="0"/>
              <a:t>Application des règles aux enquêtes et sondages : cas des étudiants sondés</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29</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Règles du secret statistique</a:t>
            </a:r>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graphicFrame>
        <p:nvGraphicFramePr>
          <p:cNvPr id="2" name="Objet 1">
            <a:extLst>
              <a:ext uri="{FF2B5EF4-FFF2-40B4-BE49-F238E27FC236}">
                <a16:creationId xmlns:a16="http://schemas.microsoft.com/office/drawing/2014/main" id="{638D565F-52E1-469E-A5CB-AD11861AEF52}"/>
              </a:ext>
            </a:extLst>
          </p:cNvPr>
          <p:cNvGraphicFramePr>
            <a:graphicFrameLocks noChangeAspect="1"/>
          </p:cNvGraphicFramePr>
          <p:nvPr/>
        </p:nvGraphicFramePr>
        <p:xfrm>
          <a:off x="552055" y="1798251"/>
          <a:ext cx="2119145" cy="2998901"/>
        </p:xfrm>
        <a:graphic>
          <a:graphicData uri="http://schemas.openxmlformats.org/presentationml/2006/ole">
            <mc:AlternateContent xmlns:mc="http://schemas.openxmlformats.org/markup-compatibility/2006">
              <mc:Choice xmlns:v="urn:schemas-microsoft-com:vml" Requires="v">
                <p:oleObj name="Acrobat Document" r:id="rId2" imgW="5667480" imgH="8020080" progId="AcroExch.Document.DC">
                  <p:embed/>
                </p:oleObj>
              </mc:Choice>
              <mc:Fallback>
                <p:oleObj name="Acrobat Document" r:id="rId2" imgW="5667480" imgH="8020080" progId="AcroExch.Document.DC">
                  <p:embed/>
                  <p:pic>
                    <p:nvPicPr>
                      <p:cNvPr id="2" name="Objet 1">
                        <a:extLst>
                          <a:ext uri="{FF2B5EF4-FFF2-40B4-BE49-F238E27FC236}">
                            <a16:creationId xmlns:a16="http://schemas.microsoft.com/office/drawing/2014/main" id="{638D565F-52E1-469E-A5CB-AD11861AEF52}"/>
                          </a:ext>
                        </a:extLst>
                      </p:cNvPr>
                      <p:cNvPicPr/>
                      <p:nvPr/>
                    </p:nvPicPr>
                    <p:blipFill>
                      <a:blip r:embed="rId3"/>
                      <a:stretch>
                        <a:fillRect/>
                      </a:stretch>
                    </p:blipFill>
                    <p:spPr>
                      <a:xfrm>
                        <a:off x="552055" y="1798251"/>
                        <a:ext cx="2119145" cy="2998901"/>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FC47DDB9-F22D-45EE-879B-9BE55D8DA8FE}"/>
              </a:ext>
            </a:extLst>
          </p:cNvPr>
          <p:cNvPicPr>
            <a:picLocks noChangeAspect="1"/>
          </p:cNvPicPr>
          <p:nvPr/>
        </p:nvPicPr>
        <p:blipFill>
          <a:blip r:embed="rId4"/>
          <a:stretch>
            <a:fillRect/>
          </a:stretch>
        </p:blipFill>
        <p:spPr>
          <a:xfrm>
            <a:off x="574612" y="2227734"/>
            <a:ext cx="3304061" cy="1705322"/>
          </a:xfrm>
          <a:prstGeom prst="rect">
            <a:avLst/>
          </a:prstGeom>
        </p:spPr>
      </p:pic>
      <p:pic>
        <p:nvPicPr>
          <p:cNvPr id="9" name="Image 8">
            <a:extLst>
              <a:ext uri="{FF2B5EF4-FFF2-40B4-BE49-F238E27FC236}">
                <a16:creationId xmlns:a16="http://schemas.microsoft.com/office/drawing/2014/main" id="{E47160D2-B42D-4C44-86B1-930CDA23D383}"/>
              </a:ext>
            </a:extLst>
          </p:cNvPr>
          <p:cNvPicPr>
            <a:picLocks noChangeAspect="1"/>
          </p:cNvPicPr>
          <p:nvPr/>
        </p:nvPicPr>
        <p:blipFill>
          <a:blip r:embed="rId5"/>
          <a:stretch>
            <a:fillRect/>
          </a:stretch>
        </p:blipFill>
        <p:spPr>
          <a:xfrm>
            <a:off x="4019521" y="2283824"/>
            <a:ext cx="4839549" cy="1145175"/>
          </a:xfrm>
          <a:prstGeom prst="rect">
            <a:avLst/>
          </a:prstGeom>
        </p:spPr>
      </p:pic>
      <p:pic>
        <p:nvPicPr>
          <p:cNvPr id="10" name="Image 9">
            <a:extLst>
              <a:ext uri="{FF2B5EF4-FFF2-40B4-BE49-F238E27FC236}">
                <a16:creationId xmlns:a16="http://schemas.microsoft.com/office/drawing/2014/main" id="{E4E97032-10DC-47D1-9EB2-A164F3F6D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7417" y="3776703"/>
            <a:ext cx="2592288" cy="1555373"/>
          </a:xfrm>
          <a:prstGeom prst="rect">
            <a:avLst/>
          </a:prstGeom>
        </p:spPr>
      </p:pic>
    </p:spTree>
    <p:extLst>
      <p:ext uri="{BB962C8B-B14F-4D97-AF65-F5344CB8AC3E}">
        <p14:creationId xmlns:p14="http://schemas.microsoft.com/office/powerpoint/2010/main" val="392670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13AB75-E6C0-4C7E-981F-97B95F7014BC}"/>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C3927C78-7CF1-4DA9-B177-1E6663C17C79}"/>
              </a:ext>
            </a:extLst>
          </p:cNvPr>
          <p:cNvSpPr>
            <a:spLocks noGrp="1"/>
          </p:cNvSpPr>
          <p:nvPr>
            <p:ph type="sldNum" sz="quarter" idx="11"/>
          </p:nvPr>
        </p:nvSpPr>
        <p:spPr/>
        <p:txBody>
          <a:bodyPr/>
          <a:lstStyle/>
          <a:p>
            <a:fld id="{42E3DED4-C4B3-4615-842E-81900945BF47}" type="slidenum">
              <a:rPr lang="fr-FR" smtClean="0"/>
              <a:pPr/>
              <a:t>3</a:t>
            </a:fld>
            <a:endParaRPr lang="fr-FR" dirty="0"/>
          </a:p>
        </p:txBody>
      </p:sp>
      <p:sp>
        <p:nvSpPr>
          <p:cNvPr id="4" name="Titre 3">
            <a:extLst>
              <a:ext uri="{FF2B5EF4-FFF2-40B4-BE49-F238E27FC236}">
                <a16:creationId xmlns:a16="http://schemas.microsoft.com/office/drawing/2014/main" id="{753755DE-9B81-426E-8846-07BA9393A356}"/>
              </a:ext>
            </a:extLst>
          </p:cNvPr>
          <p:cNvSpPr>
            <a:spLocks noGrp="1"/>
          </p:cNvSpPr>
          <p:nvPr>
            <p:ph type="title"/>
          </p:nvPr>
        </p:nvSpPr>
        <p:spPr/>
        <p:txBody>
          <a:bodyPr/>
          <a:lstStyle/>
          <a:p>
            <a:r>
              <a:rPr lang="fr-FR" dirty="0"/>
              <a:t>Plan de la formation</a:t>
            </a:r>
          </a:p>
        </p:txBody>
      </p:sp>
      <p:sp>
        <p:nvSpPr>
          <p:cNvPr id="5" name="Espace réservé du texte 4">
            <a:extLst>
              <a:ext uri="{FF2B5EF4-FFF2-40B4-BE49-F238E27FC236}">
                <a16:creationId xmlns:a16="http://schemas.microsoft.com/office/drawing/2014/main" id="{ABA63D61-84A4-4C49-BA87-EA2B84041ABF}"/>
              </a:ext>
            </a:extLst>
          </p:cNvPr>
          <p:cNvSpPr>
            <a:spLocks noGrp="1"/>
          </p:cNvSpPr>
          <p:nvPr>
            <p:ph type="body" sz="quarter" idx="12"/>
          </p:nvPr>
        </p:nvSpPr>
        <p:spPr>
          <a:xfrm>
            <a:off x="560070" y="1340768"/>
            <a:ext cx="8023860" cy="4896544"/>
          </a:xfrm>
        </p:spPr>
        <p:txBody>
          <a:bodyPr/>
          <a:lstStyle/>
          <a:p>
            <a:pPr marL="342900" indent="-342900" algn="just">
              <a:spcBef>
                <a:spcPts val="0"/>
              </a:spcBef>
              <a:spcAft>
                <a:spcPts val="0"/>
              </a:spcAft>
              <a:buFont typeface="Arial" panose="020B0604020202020204" pitchFamily="34" charset="0"/>
              <a:buChar char="•"/>
            </a:pPr>
            <a:r>
              <a:rPr lang="fr-FR" sz="2000" dirty="0">
                <a:solidFill>
                  <a:schemeClr val="tx1"/>
                </a:solidFill>
              </a:rPr>
              <a:t>Le cadre du RGPD</a:t>
            </a:r>
          </a:p>
          <a:p>
            <a:pPr marL="342900" indent="-342900" algn="just">
              <a:spcBef>
                <a:spcPts val="0"/>
              </a:spcBef>
              <a:spcAft>
                <a:spcPts val="0"/>
              </a:spcAft>
              <a:buFont typeface="Arial" panose="020B0604020202020204" pitchFamily="34" charset="0"/>
              <a:buChar char="•"/>
            </a:pPr>
            <a:endParaRPr lang="fr-FR" sz="2000" dirty="0">
              <a:solidFill>
                <a:schemeClr val="tx1"/>
              </a:solidFill>
            </a:endParaRPr>
          </a:p>
          <a:p>
            <a:pPr marL="342900" indent="-342900" algn="just">
              <a:spcBef>
                <a:spcPts val="0"/>
              </a:spcBef>
              <a:spcAft>
                <a:spcPts val="0"/>
              </a:spcAft>
              <a:buFont typeface="Arial" panose="020B0604020202020204" pitchFamily="34" charset="0"/>
              <a:buChar char="•"/>
            </a:pPr>
            <a:r>
              <a:rPr lang="fr-FR" sz="2000" dirty="0">
                <a:solidFill>
                  <a:schemeClr val="tx1"/>
                </a:solidFill>
              </a:rPr>
              <a:t>Les grands principes</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Les finalités</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Le consentement</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Les droits</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La durée de conservation</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Le responsable de traitement</a:t>
            </a:r>
          </a:p>
          <a:p>
            <a:pPr marL="1166813" indent="-342900" algn="just">
              <a:spcBef>
                <a:spcPts val="0"/>
              </a:spcBef>
              <a:spcAft>
                <a:spcPts val="0"/>
              </a:spcAft>
              <a:buFont typeface="Wingdings" panose="05000000000000000000" pitchFamily="2" charset="2"/>
              <a:buChar char="ü"/>
            </a:pPr>
            <a:r>
              <a:rPr lang="fr-FR" sz="1800" b="0" dirty="0">
                <a:solidFill>
                  <a:schemeClr val="tx1"/>
                </a:solidFill>
              </a:rPr>
              <a:t>Le registre de traitements</a:t>
            </a:r>
          </a:p>
          <a:p>
            <a:pPr algn="just">
              <a:spcBef>
                <a:spcPts val="0"/>
              </a:spcBef>
              <a:spcAft>
                <a:spcPts val="0"/>
              </a:spcAft>
            </a:pPr>
            <a:r>
              <a:rPr lang="fr-FR" sz="2000" dirty="0">
                <a:solidFill>
                  <a:schemeClr val="tx1"/>
                </a:solidFill>
              </a:rPr>
              <a:t>	</a:t>
            </a:r>
            <a:r>
              <a:rPr lang="fr-FR" sz="1800" dirty="0">
                <a:solidFill>
                  <a:schemeClr val="tx1"/>
                </a:solidFill>
              </a:rPr>
              <a:t>Zoom sur leur mise en </a:t>
            </a:r>
            <a:r>
              <a:rPr lang="fr-FR" sz="1800" dirty="0" err="1">
                <a:solidFill>
                  <a:schemeClr val="tx1"/>
                </a:solidFill>
              </a:rPr>
              <a:t>oeuvre</a:t>
            </a:r>
            <a:endParaRPr lang="fr-FR" sz="2000" dirty="0">
              <a:solidFill>
                <a:schemeClr val="tx1"/>
              </a:solidFill>
            </a:endParaRPr>
          </a:p>
          <a:p>
            <a:pPr marL="342900" indent="-342900" algn="just">
              <a:spcBef>
                <a:spcPts val="0"/>
              </a:spcBef>
              <a:spcAft>
                <a:spcPts val="0"/>
              </a:spcAft>
              <a:buFont typeface="Arial" panose="020B0604020202020204" pitchFamily="34" charset="0"/>
              <a:buChar char="•"/>
            </a:pPr>
            <a:endParaRPr lang="fr-FR" sz="2000" dirty="0">
              <a:solidFill>
                <a:schemeClr val="tx1"/>
              </a:solidFill>
            </a:endParaRPr>
          </a:p>
          <a:p>
            <a:pPr marL="342900" indent="-342900" algn="just">
              <a:spcBef>
                <a:spcPts val="0"/>
              </a:spcBef>
              <a:spcAft>
                <a:spcPts val="0"/>
              </a:spcAft>
              <a:buFont typeface="Arial" panose="020B0604020202020204" pitchFamily="34" charset="0"/>
              <a:buChar char="•"/>
            </a:pPr>
            <a:r>
              <a:rPr lang="fr-FR" sz="2000" dirty="0">
                <a:solidFill>
                  <a:schemeClr val="tx1"/>
                </a:solidFill>
              </a:rPr>
              <a:t>Les spécificités de la recherche</a:t>
            </a:r>
          </a:p>
          <a:p>
            <a:pPr marL="342900" indent="-342900" algn="just">
              <a:spcBef>
                <a:spcPts val="0"/>
              </a:spcBef>
              <a:spcAft>
                <a:spcPts val="0"/>
              </a:spcAft>
              <a:buFont typeface="Arial" panose="020B0604020202020204" pitchFamily="34" charset="0"/>
              <a:buChar char="•"/>
            </a:pPr>
            <a:endParaRPr lang="fr-FR" sz="2000" dirty="0">
              <a:solidFill>
                <a:schemeClr val="tx1"/>
              </a:solidFill>
            </a:endParaRPr>
          </a:p>
          <a:p>
            <a:pPr marL="342900" indent="-342900" algn="just">
              <a:spcBef>
                <a:spcPts val="0"/>
              </a:spcBef>
              <a:spcAft>
                <a:spcPts val="0"/>
              </a:spcAft>
              <a:buFont typeface="Arial" panose="020B0604020202020204" pitchFamily="34" charset="0"/>
              <a:buChar char="•"/>
            </a:pPr>
            <a:r>
              <a:rPr lang="fr-FR" sz="2000" dirty="0">
                <a:solidFill>
                  <a:schemeClr val="tx1"/>
                </a:solidFill>
              </a:rPr>
              <a:t>La sécurisation des données</a:t>
            </a:r>
          </a:p>
        </p:txBody>
      </p:sp>
    </p:spTree>
    <p:extLst>
      <p:ext uri="{BB962C8B-B14F-4D97-AF65-F5344CB8AC3E}">
        <p14:creationId xmlns:p14="http://schemas.microsoft.com/office/powerpoint/2010/main" val="1528681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30</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Données sensibles</a:t>
            </a:r>
            <a:br>
              <a:rPr lang="fr-FR" dirty="0"/>
            </a:br>
            <a:r>
              <a:rPr lang="fr-FR" sz="1600" dirty="0"/>
              <a:t>https://www.cnil.fr/fr/recherche-scientifique-hors-sante/focus-certaines-categories-donnees-personnelles</a:t>
            </a:r>
            <a:br>
              <a:rPr lang="fr-FR" dirty="0"/>
            </a:br>
            <a:endParaRPr lang="fr-FR" dirty="0"/>
          </a:p>
        </p:txBody>
      </p:sp>
      <p:sp>
        <p:nvSpPr>
          <p:cNvPr id="6" name="ZoneTexte 5"/>
          <p:cNvSpPr txBox="1"/>
          <p:nvPr/>
        </p:nvSpPr>
        <p:spPr>
          <a:xfrm>
            <a:off x="403317" y="1268760"/>
            <a:ext cx="8267381" cy="4862870"/>
          </a:xfrm>
          <a:prstGeom prst="rect">
            <a:avLst/>
          </a:prstGeom>
          <a:noFill/>
        </p:spPr>
        <p:txBody>
          <a:bodyPr wrap="square" rtlCol="0">
            <a:spAutoFit/>
          </a:bodyPr>
          <a:lstStyle/>
          <a:p>
            <a:pPr algn="just"/>
            <a:r>
              <a:rPr lang="fr-FR" altLang="fr-FR" b="1" dirty="0"/>
              <a:t>Article 9 du RGPD : </a:t>
            </a:r>
            <a:r>
              <a:rPr lang="fr-FR" sz="1400" dirty="0"/>
              <a:t>Le traitement des données à caractère personnel qui révèle l'origine raciale ou ethnique, les opinions politiques, les convictions religieuses ou philosophiques ou l'appartenance syndicale, ainsi que le traitement des données génétiques, des données biométriques aux fins d'identifier une personne physique de manière unique, des données concernant la santé ou des données concernant la vie sexuelle ou l'orientation sexuelle d’une personne physique sont </a:t>
            </a:r>
            <a:r>
              <a:rPr lang="fr-FR" sz="1400" dirty="0">
                <a:solidFill>
                  <a:srgbClr val="FF0000"/>
                </a:solidFill>
              </a:rPr>
              <a:t>interdits</a:t>
            </a:r>
            <a:r>
              <a:rPr lang="fr-FR" sz="1400" dirty="0"/>
              <a:t>.</a:t>
            </a:r>
            <a:endParaRPr lang="fr-FR" altLang="fr-FR" sz="1400" b="1" dirty="0"/>
          </a:p>
          <a:p>
            <a:pPr algn="just"/>
            <a:endParaRPr lang="fr-FR" altLang="fr-FR" b="1" dirty="0"/>
          </a:p>
          <a:p>
            <a:pPr algn="just"/>
            <a:r>
              <a:rPr lang="fr-FR" altLang="fr-FR" b="1" dirty="0"/>
              <a:t>Fonctionnement par dérogations</a:t>
            </a:r>
          </a:p>
          <a:p>
            <a:pPr algn="just"/>
            <a:r>
              <a:rPr lang="fr-FR" altLang="fr-FR" sz="1400" b="1" dirty="0"/>
              <a:t>prise en charge médicale, association religieuse, données rendues publiques, …</a:t>
            </a:r>
          </a:p>
          <a:p>
            <a:pPr algn="just"/>
            <a:r>
              <a:rPr lang="fr-FR" altLang="fr-FR" sz="1400" b="1" dirty="0"/>
              <a:t>et </a:t>
            </a:r>
            <a:r>
              <a:rPr lang="fr-FR" altLang="fr-FR" sz="1400" b="1" dirty="0">
                <a:solidFill>
                  <a:srgbClr val="00B050"/>
                </a:solidFill>
              </a:rPr>
              <a:t>recherche scientifique ou historique</a:t>
            </a:r>
          </a:p>
          <a:p>
            <a:pPr algn="just"/>
            <a:endParaRPr lang="fr-FR" altLang="fr-FR" b="1" dirty="0"/>
          </a:p>
          <a:p>
            <a:pPr algn="just"/>
            <a:r>
              <a:rPr lang="fr-FR" altLang="fr-FR" b="1" dirty="0"/>
              <a:t>Recherches comprenant des données sensibles :</a:t>
            </a:r>
          </a:p>
          <a:p>
            <a:pPr algn="just"/>
            <a:r>
              <a:rPr lang="fr-FR" altLang="fr-FR" sz="1600" b="1" dirty="0"/>
              <a:t>Finalité, minimisation</a:t>
            </a:r>
          </a:p>
          <a:p>
            <a:pPr algn="just"/>
            <a:r>
              <a:rPr lang="fr-FR" altLang="fr-FR" sz="1600" b="1" dirty="0"/>
              <a:t>Anonymisation</a:t>
            </a:r>
          </a:p>
          <a:p>
            <a:pPr algn="just"/>
            <a:r>
              <a:rPr lang="fr-FR" altLang="fr-FR" sz="1600" b="1" dirty="0"/>
              <a:t>Sécurisation des données</a:t>
            </a:r>
          </a:p>
          <a:p>
            <a:pPr algn="just"/>
            <a:r>
              <a:rPr lang="fr-FR" altLang="fr-FR" sz="1600" b="1" dirty="0"/>
              <a:t>Ethique et consultation des pairs</a:t>
            </a:r>
          </a:p>
          <a:p>
            <a:pPr algn="just"/>
            <a:endParaRPr lang="fr-FR" altLang="fr-FR" b="1" dirty="0"/>
          </a:p>
          <a:p>
            <a:pPr algn="just"/>
            <a:r>
              <a:rPr lang="fr-FR" altLang="fr-FR" b="1" dirty="0"/>
              <a:t>Recherche dans le domaine de la santé, y compris psychiatrie :</a:t>
            </a:r>
          </a:p>
          <a:p>
            <a:pPr algn="just"/>
            <a:r>
              <a:rPr lang="fr-FR" altLang="fr-FR" sz="1600" b="1" dirty="0"/>
              <a:t>MR 003 et MR 004</a:t>
            </a:r>
          </a:p>
          <a:p>
            <a:pPr algn="just"/>
            <a:r>
              <a:rPr lang="fr-FR" altLang="fr-FR" sz="1600" b="1" dirty="0"/>
              <a:t>comités d’éthique, …</a:t>
            </a:r>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5" name="Image 4">
            <a:extLst>
              <a:ext uri="{FF2B5EF4-FFF2-40B4-BE49-F238E27FC236}">
                <a16:creationId xmlns:a16="http://schemas.microsoft.com/office/drawing/2014/main" id="{4D52B166-BF94-4644-952D-68EAB62CE635}"/>
              </a:ext>
            </a:extLst>
          </p:cNvPr>
          <p:cNvPicPr>
            <a:picLocks noChangeAspect="1"/>
          </p:cNvPicPr>
          <p:nvPr/>
        </p:nvPicPr>
        <p:blipFill>
          <a:blip r:embed="rId2"/>
          <a:stretch>
            <a:fillRect/>
          </a:stretch>
        </p:blipFill>
        <p:spPr>
          <a:xfrm>
            <a:off x="5976724" y="3700195"/>
            <a:ext cx="2915816" cy="1487066"/>
          </a:xfrm>
          <a:prstGeom prst="rect">
            <a:avLst/>
          </a:prstGeom>
        </p:spPr>
      </p:pic>
    </p:spTree>
    <p:extLst>
      <p:ext uri="{BB962C8B-B14F-4D97-AF65-F5344CB8AC3E}">
        <p14:creationId xmlns:p14="http://schemas.microsoft.com/office/powerpoint/2010/main" val="166364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3FC487-BA83-4F9A-9208-ABA737ED37DF}"/>
              </a:ext>
            </a:extLst>
          </p:cNvPr>
          <p:cNvSpPr>
            <a:spLocks noGrp="1"/>
          </p:cNvSpPr>
          <p:nvPr>
            <p:ph type="dt" sz="half" idx="10"/>
          </p:nvPr>
        </p:nvSpPr>
        <p:spPr/>
        <p:txBody>
          <a:bodyPr/>
          <a:lstStyle/>
          <a:p>
            <a:r>
              <a:rPr lang="fr-FR" dirty="0"/>
              <a:t>06/04/2022</a:t>
            </a:r>
          </a:p>
          <a:p>
            <a:endParaRPr lang="fr-FR" dirty="0"/>
          </a:p>
        </p:txBody>
      </p:sp>
      <p:sp>
        <p:nvSpPr>
          <p:cNvPr id="3" name="Espace réservé du numéro de diapositive 2">
            <a:extLst>
              <a:ext uri="{FF2B5EF4-FFF2-40B4-BE49-F238E27FC236}">
                <a16:creationId xmlns:a16="http://schemas.microsoft.com/office/drawing/2014/main" id="{1FE326C1-75AA-48F5-B402-3CA63483BAE7}"/>
              </a:ext>
            </a:extLst>
          </p:cNvPr>
          <p:cNvSpPr>
            <a:spLocks noGrp="1"/>
          </p:cNvSpPr>
          <p:nvPr>
            <p:ph type="sldNum" sz="quarter" idx="11"/>
          </p:nvPr>
        </p:nvSpPr>
        <p:spPr/>
        <p:txBody>
          <a:bodyPr/>
          <a:lstStyle/>
          <a:p>
            <a:fld id="{42E3DED4-C4B3-4615-842E-81900945BF47}" type="slidenum">
              <a:rPr lang="fr-FR" smtClean="0"/>
              <a:pPr/>
              <a:t>31</a:t>
            </a:fld>
            <a:endParaRPr lang="fr-FR" dirty="0"/>
          </a:p>
        </p:txBody>
      </p:sp>
      <p:sp>
        <p:nvSpPr>
          <p:cNvPr id="8" name="Titre 3">
            <a:extLst>
              <a:ext uri="{FF2B5EF4-FFF2-40B4-BE49-F238E27FC236}">
                <a16:creationId xmlns:a16="http://schemas.microsoft.com/office/drawing/2014/main" id="{46280E21-9E93-472A-BD61-DA3AA1C3AE86}"/>
              </a:ext>
            </a:extLst>
          </p:cNvPr>
          <p:cNvSpPr txBox="1">
            <a:spLocks/>
          </p:cNvSpPr>
          <p:nvPr/>
        </p:nvSpPr>
        <p:spPr>
          <a:xfrm>
            <a:off x="525078" y="116632"/>
            <a:ext cx="8023860" cy="710977"/>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a:r>
              <a:rPr lang="fr-FR" dirty="0"/>
              <a:t>Quelle durée de conservation ?</a:t>
            </a:r>
          </a:p>
          <a:p>
            <a:pPr algn="ctr"/>
            <a:r>
              <a:rPr lang="fr-FR" sz="1400" dirty="0"/>
              <a:t>https://www.cnil.fr/fr/recherche-scientifique-hors-sante/durees-conservations-donnees</a:t>
            </a:r>
          </a:p>
        </p:txBody>
      </p:sp>
      <p:sp>
        <p:nvSpPr>
          <p:cNvPr id="11" name="Rectangle 10">
            <a:extLst>
              <a:ext uri="{FF2B5EF4-FFF2-40B4-BE49-F238E27FC236}">
                <a16:creationId xmlns:a16="http://schemas.microsoft.com/office/drawing/2014/main" id="{CC33EB44-8576-4505-BB7B-A2BCBC95A396}"/>
              </a:ext>
            </a:extLst>
          </p:cNvPr>
          <p:cNvSpPr/>
          <p:nvPr/>
        </p:nvSpPr>
        <p:spPr>
          <a:xfrm>
            <a:off x="502563" y="1052736"/>
            <a:ext cx="8173893" cy="4524315"/>
          </a:xfrm>
          <a:prstGeom prst="rect">
            <a:avLst/>
          </a:prstGeom>
        </p:spPr>
        <p:txBody>
          <a:bodyPr wrap="square">
            <a:spAutoFit/>
          </a:bodyPr>
          <a:lstStyle/>
          <a:p>
            <a:pPr algn="just"/>
            <a:r>
              <a:rPr lang="fr-FR" b="1" dirty="0"/>
              <a:t>Durée de conservation (cas général)</a:t>
            </a:r>
          </a:p>
          <a:p>
            <a:pPr algn="just"/>
            <a:r>
              <a:rPr lang="fr-FR" b="1" dirty="0">
                <a:solidFill>
                  <a:srgbClr val="00326E"/>
                </a:solidFill>
                <a:latin typeface="Arial" panose="020B0604020202020204" pitchFamily="34" charset="0"/>
              </a:rPr>
              <a:t>	</a:t>
            </a:r>
            <a:r>
              <a:rPr lang="fr-FR" sz="1600" b="1" dirty="0"/>
              <a:t>pas de durée imposée, parfois durée recommandée</a:t>
            </a:r>
          </a:p>
          <a:p>
            <a:pPr algn="just"/>
            <a:r>
              <a:rPr lang="fr-FR" sz="1600" b="1" dirty="0"/>
              <a:t>	le Responsable de Traitement en mesure de justifier la durée choisie</a:t>
            </a:r>
          </a:p>
          <a:p>
            <a:pPr algn="just"/>
            <a:endParaRPr lang="fr-FR" b="1" dirty="0"/>
          </a:p>
          <a:p>
            <a:pPr algn="just"/>
            <a:r>
              <a:rPr lang="fr-FR" b="1" dirty="0"/>
              <a:t>Dérogations pour la recherche</a:t>
            </a:r>
          </a:p>
          <a:p>
            <a:pPr algn="just"/>
            <a:r>
              <a:rPr lang="fr-FR" b="1" dirty="0">
                <a:solidFill>
                  <a:srgbClr val="00326E"/>
                </a:solidFill>
                <a:latin typeface="Arial" panose="020B0604020202020204" pitchFamily="34" charset="0"/>
              </a:rPr>
              <a:t>	</a:t>
            </a:r>
            <a:r>
              <a:rPr lang="fr-FR" sz="1600" b="1" dirty="0"/>
              <a:t>durée longues admises si elles sont justifiées</a:t>
            </a:r>
          </a:p>
          <a:p>
            <a:pPr algn="just"/>
            <a:r>
              <a:rPr lang="fr-FR" sz="1600" b="1" dirty="0"/>
              <a:t>	voire durée illimitée si intérêt pour la science</a:t>
            </a:r>
          </a:p>
          <a:p>
            <a:pPr algn="just"/>
            <a:endParaRPr lang="fr-FR" b="1" dirty="0"/>
          </a:p>
          <a:p>
            <a:pPr algn="just"/>
            <a:r>
              <a:rPr lang="fr-FR" b="1" dirty="0"/>
              <a:t>Raisonner en balance intérêt pour la recherche &lt;-&gt; risque pour l’individu</a:t>
            </a:r>
          </a:p>
          <a:p>
            <a:pPr algn="just"/>
            <a:r>
              <a:rPr lang="fr-FR" b="1" dirty="0">
                <a:solidFill>
                  <a:srgbClr val="00326E"/>
                </a:solidFill>
                <a:latin typeface="Arial" panose="020B0604020202020204" pitchFamily="34" charset="0"/>
              </a:rPr>
              <a:t>	</a:t>
            </a:r>
            <a:r>
              <a:rPr lang="fr-FR" sz="1600" b="1" dirty="0"/>
              <a:t>conservation courte des données brutes non anonymisées</a:t>
            </a:r>
          </a:p>
          <a:p>
            <a:pPr algn="just"/>
            <a:r>
              <a:rPr lang="fr-FR" sz="1600" b="1" dirty="0"/>
              <a:t>	</a:t>
            </a:r>
            <a:r>
              <a:rPr lang="fr-FR" sz="1600" b="1" i="1" dirty="0"/>
              <a:t>mais le sujet de la reproductibilité des recherches n’est pas adressé</a:t>
            </a:r>
          </a:p>
          <a:p>
            <a:pPr algn="just"/>
            <a:r>
              <a:rPr lang="fr-FR" sz="1600" b="1" dirty="0"/>
              <a:t>	conservation plus longue pour les données </a:t>
            </a:r>
            <a:r>
              <a:rPr lang="fr-FR" sz="1600" b="1" dirty="0" err="1"/>
              <a:t>pseudonymisées</a:t>
            </a:r>
            <a:endParaRPr lang="fr-FR" sz="1600" b="1" dirty="0"/>
          </a:p>
          <a:p>
            <a:pPr algn="just"/>
            <a:r>
              <a:rPr lang="fr-FR" sz="1600" b="1" dirty="0"/>
              <a:t>	conservation sans limite pour des résultats totalement anonymisés</a:t>
            </a:r>
          </a:p>
          <a:p>
            <a:pPr algn="just"/>
            <a:endParaRPr lang="fr-FR" sz="1600" b="1" dirty="0"/>
          </a:p>
          <a:p>
            <a:pPr algn="just"/>
            <a:r>
              <a:rPr lang="fr-FR" b="1" dirty="0"/>
              <a:t>A la fin de la durée de conservation</a:t>
            </a:r>
          </a:p>
          <a:p>
            <a:pPr algn="just"/>
            <a:r>
              <a:rPr lang="fr-FR" sz="1600" b="1" dirty="0"/>
              <a:t>	Effacement des données</a:t>
            </a:r>
          </a:p>
          <a:p>
            <a:pPr algn="just"/>
            <a:r>
              <a:rPr lang="fr-FR" sz="1600" b="1" dirty="0"/>
              <a:t>	Reversement à un fonds d’archives</a:t>
            </a:r>
          </a:p>
        </p:txBody>
      </p:sp>
      <p:pic>
        <p:nvPicPr>
          <p:cNvPr id="13" name="Image 12">
            <a:extLst>
              <a:ext uri="{FF2B5EF4-FFF2-40B4-BE49-F238E27FC236}">
                <a16:creationId xmlns:a16="http://schemas.microsoft.com/office/drawing/2014/main" id="{04171876-F0BB-4659-995A-504A3D49A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406" y="4552010"/>
            <a:ext cx="2486050" cy="1988840"/>
          </a:xfrm>
          <a:prstGeom prst="rect">
            <a:avLst/>
          </a:prstGeom>
        </p:spPr>
      </p:pic>
    </p:spTree>
    <p:extLst>
      <p:ext uri="{BB962C8B-B14F-4D97-AF65-F5344CB8AC3E}">
        <p14:creationId xmlns:p14="http://schemas.microsoft.com/office/powerpoint/2010/main" val="2706760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E13B03-D0CD-4F80-8809-2D00FEBA2A85}"/>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DE060B03-133E-4E9C-BF99-4D4366519B42}"/>
              </a:ext>
            </a:extLst>
          </p:cNvPr>
          <p:cNvSpPr>
            <a:spLocks noGrp="1"/>
          </p:cNvSpPr>
          <p:nvPr>
            <p:ph type="sldNum" sz="quarter" idx="11"/>
          </p:nvPr>
        </p:nvSpPr>
        <p:spPr/>
        <p:txBody>
          <a:bodyPr/>
          <a:lstStyle/>
          <a:p>
            <a:fld id="{42E3DED4-C4B3-4615-842E-81900945BF47}" type="slidenum">
              <a:rPr lang="fr-FR" smtClean="0"/>
              <a:pPr/>
              <a:t>32</a:t>
            </a:fld>
            <a:endParaRPr lang="fr-FR" dirty="0"/>
          </a:p>
        </p:txBody>
      </p:sp>
      <p:sp>
        <p:nvSpPr>
          <p:cNvPr id="4" name="Titre 3">
            <a:extLst>
              <a:ext uri="{FF2B5EF4-FFF2-40B4-BE49-F238E27FC236}">
                <a16:creationId xmlns:a16="http://schemas.microsoft.com/office/drawing/2014/main" id="{EFEB69B6-6484-468F-9986-6B76FA78311F}"/>
              </a:ext>
            </a:extLst>
          </p:cNvPr>
          <p:cNvSpPr>
            <a:spLocks noGrp="1"/>
          </p:cNvSpPr>
          <p:nvPr>
            <p:ph type="title"/>
          </p:nvPr>
        </p:nvSpPr>
        <p:spPr>
          <a:xfrm>
            <a:off x="395536" y="215738"/>
            <a:ext cx="8023860" cy="1143000"/>
          </a:xfrm>
        </p:spPr>
        <p:txBody>
          <a:bodyPr/>
          <a:lstStyle/>
          <a:p>
            <a:pPr algn="ctr"/>
            <a:r>
              <a:rPr lang="fr-FR" dirty="0"/>
              <a:t>Protéger ses données – les bonnes pratiques</a:t>
            </a:r>
            <a:br>
              <a:rPr lang="fr-FR" dirty="0"/>
            </a:br>
            <a:r>
              <a:rPr lang="fr-FR" sz="1600" dirty="0"/>
              <a:t>https://www.cnil.fr/fr/recherche-scientifique-hors-sante/mesures-de-securite-et-de-confidentialite</a:t>
            </a:r>
          </a:p>
        </p:txBody>
      </p:sp>
      <p:pic>
        <p:nvPicPr>
          <p:cNvPr id="7" name="Image 6">
            <a:extLst>
              <a:ext uri="{FF2B5EF4-FFF2-40B4-BE49-F238E27FC236}">
                <a16:creationId xmlns:a16="http://schemas.microsoft.com/office/drawing/2014/main" id="{4B86E44A-5E7F-4062-BCE8-B8B17031336E}"/>
              </a:ext>
            </a:extLst>
          </p:cNvPr>
          <p:cNvPicPr>
            <a:picLocks noChangeAspect="1"/>
          </p:cNvPicPr>
          <p:nvPr/>
        </p:nvPicPr>
        <p:blipFill>
          <a:blip r:embed="rId2"/>
          <a:stretch>
            <a:fillRect/>
          </a:stretch>
        </p:blipFill>
        <p:spPr>
          <a:xfrm>
            <a:off x="84407" y="1628775"/>
            <a:ext cx="6670699" cy="3438165"/>
          </a:xfrm>
          <a:prstGeom prst="rect">
            <a:avLst/>
          </a:prstGeom>
        </p:spPr>
      </p:pic>
      <p:pic>
        <p:nvPicPr>
          <p:cNvPr id="6" name="Image 5">
            <a:extLst>
              <a:ext uri="{FF2B5EF4-FFF2-40B4-BE49-F238E27FC236}">
                <a16:creationId xmlns:a16="http://schemas.microsoft.com/office/drawing/2014/main" id="{9769733D-4F5F-40B2-8A4E-B788421ED91C}"/>
              </a:ext>
            </a:extLst>
          </p:cNvPr>
          <p:cNvPicPr>
            <a:picLocks noChangeAspect="1"/>
          </p:cNvPicPr>
          <p:nvPr/>
        </p:nvPicPr>
        <p:blipFill>
          <a:blip r:embed="rId3"/>
          <a:stretch>
            <a:fillRect/>
          </a:stretch>
        </p:blipFill>
        <p:spPr>
          <a:xfrm>
            <a:off x="6313869" y="1548527"/>
            <a:ext cx="2664296" cy="3760946"/>
          </a:xfrm>
          <a:prstGeom prst="rect">
            <a:avLst/>
          </a:prstGeom>
        </p:spPr>
      </p:pic>
      <p:sp>
        <p:nvSpPr>
          <p:cNvPr id="8" name="Rectangle 7">
            <a:extLst>
              <a:ext uri="{FF2B5EF4-FFF2-40B4-BE49-F238E27FC236}">
                <a16:creationId xmlns:a16="http://schemas.microsoft.com/office/drawing/2014/main" id="{F741985A-BA47-4F70-8991-A4A2ED63D225}"/>
              </a:ext>
            </a:extLst>
          </p:cNvPr>
          <p:cNvSpPr/>
          <p:nvPr/>
        </p:nvSpPr>
        <p:spPr>
          <a:xfrm>
            <a:off x="112197" y="5607014"/>
            <a:ext cx="8865968" cy="1092607"/>
          </a:xfrm>
          <a:prstGeom prst="rect">
            <a:avLst/>
          </a:prstGeom>
        </p:spPr>
        <p:txBody>
          <a:bodyPr wrap="square">
            <a:spAutoFit/>
          </a:bodyPr>
          <a:lstStyle/>
          <a:p>
            <a:r>
              <a:rPr lang="fr-FR" dirty="0">
                <a:hlinkClick r:id="rId4"/>
              </a:rPr>
              <a:t>https://www.ssi.gouv.fr/uploads/2017/01/guide_cpme_bonnes_pratiques.pdf</a:t>
            </a:r>
            <a:endParaRPr lang="fr-FR" dirty="0"/>
          </a:p>
          <a:p>
            <a:endParaRPr lang="fr-FR" sz="1050" u="sng" dirty="0">
              <a:hlinkClick r:id="rId5"/>
            </a:endParaRPr>
          </a:p>
          <a:p>
            <a:r>
              <a:rPr lang="fr-FR" u="sng" dirty="0">
                <a:hlinkClick r:id="rId5"/>
              </a:rPr>
              <a:t>Démo : https://www.youtube.com/watch?time_continue=7&amp;v=4Bafx3jhBMU</a:t>
            </a:r>
            <a:endParaRPr lang="fr-FR" dirty="0"/>
          </a:p>
          <a:p>
            <a:endParaRPr lang="fr-FR" dirty="0"/>
          </a:p>
        </p:txBody>
      </p:sp>
    </p:spTree>
    <p:extLst>
      <p:ext uri="{BB962C8B-B14F-4D97-AF65-F5344CB8AC3E}">
        <p14:creationId xmlns:p14="http://schemas.microsoft.com/office/powerpoint/2010/main" val="2602657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CCAE25-59FB-43D2-850B-37E67CF1233B}"/>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86895F71-321C-4D28-8BA2-994977355933}"/>
              </a:ext>
            </a:extLst>
          </p:cNvPr>
          <p:cNvSpPr>
            <a:spLocks noGrp="1"/>
          </p:cNvSpPr>
          <p:nvPr>
            <p:ph type="sldNum" sz="quarter" idx="11"/>
          </p:nvPr>
        </p:nvSpPr>
        <p:spPr/>
        <p:txBody>
          <a:bodyPr/>
          <a:lstStyle/>
          <a:p>
            <a:fld id="{42E3DED4-C4B3-4615-842E-81900945BF47}" type="slidenum">
              <a:rPr lang="fr-FR" smtClean="0"/>
              <a:pPr/>
              <a:t>33</a:t>
            </a:fld>
            <a:endParaRPr lang="fr-FR" dirty="0"/>
          </a:p>
        </p:txBody>
      </p:sp>
      <p:sp>
        <p:nvSpPr>
          <p:cNvPr id="4" name="Titre 3">
            <a:extLst>
              <a:ext uri="{FF2B5EF4-FFF2-40B4-BE49-F238E27FC236}">
                <a16:creationId xmlns:a16="http://schemas.microsoft.com/office/drawing/2014/main" id="{112580C0-BD47-4614-9161-15B648C54347}"/>
              </a:ext>
            </a:extLst>
          </p:cNvPr>
          <p:cNvSpPr>
            <a:spLocks noGrp="1"/>
          </p:cNvSpPr>
          <p:nvPr>
            <p:ph type="title"/>
          </p:nvPr>
        </p:nvSpPr>
        <p:spPr>
          <a:xfrm>
            <a:off x="560070" y="69000"/>
            <a:ext cx="8023860" cy="1143000"/>
          </a:xfrm>
        </p:spPr>
        <p:txBody>
          <a:bodyPr/>
          <a:lstStyle/>
          <a:p>
            <a:r>
              <a:rPr lang="fr-FR" dirty="0"/>
              <a:t>Les bonnes pratiques dans une organisation</a:t>
            </a:r>
          </a:p>
        </p:txBody>
      </p:sp>
      <p:sp>
        <p:nvSpPr>
          <p:cNvPr id="9" name="Rectangle 8">
            <a:extLst>
              <a:ext uri="{FF2B5EF4-FFF2-40B4-BE49-F238E27FC236}">
                <a16:creationId xmlns:a16="http://schemas.microsoft.com/office/drawing/2014/main" id="{F285AC23-4087-474D-AF01-908FD442D3E8}"/>
              </a:ext>
            </a:extLst>
          </p:cNvPr>
          <p:cNvSpPr/>
          <p:nvPr/>
        </p:nvSpPr>
        <p:spPr>
          <a:xfrm>
            <a:off x="206195" y="5463723"/>
            <a:ext cx="8352988" cy="954107"/>
          </a:xfrm>
          <a:prstGeom prst="rect">
            <a:avLst/>
          </a:prstGeom>
        </p:spPr>
        <p:txBody>
          <a:bodyPr wrap="square">
            <a:spAutoFit/>
          </a:bodyPr>
          <a:lstStyle/>
          <a:p>
            <a:r>
              <a:rPr lang="fr-FR" sz="1400" dirty="0">
                <a:hlinkClick r:id="rId2"/>
              </a:rPr>
              <a:t>https://www.cnil.fr/fr/principes-cles/guide-de-la-securite-des-donnees-personnelles</a:t>
            </a:r>
            <a:endParaRPr lang="fr-FR" sz="1400" dirty="0"/>
          </a:p>
          <a:p>
            <a:r>
              <a:rPr lang="fr-FR" sz="1400" dirty="0">
                <a:hlinkClick r:id="rId3"/>
              </a:rPr>
              <a:t>https://www.ssi.gouv.fr/guide/guide-dhygiene-informatique/</a:t>
            </a:r>
            <a:r>
              <a:rPr lang="fr-FR" sz="1400" dirty="0"/>
              <a:t> </a:t>
            </a:r>
          </a:p>
          <a:p>
            <a:endParaRPr lang="fr-FR" sz="1200" dirty="0"/>
          </a:p>
          <a:p>
            <a:r>
              <a:rPr lang="fr-FR" sz="1600" dirty="0"/>
              <a:t>Approche via l’analyse de risque pour les données les plus sensibles</a:t>
            </a:r>
          </a:p>
        </p:txBody>
      </p:sp>
      <p:pic>
        <p:nvPicPr>
          <p:cNvPr id="10" name="Image 9">
            <a:extLst>
              <a:ext uri="{FF2B5EF4-FFF2-40B4-BE49-F238E27FC236}">
                <a16:creationId xmlns:a16="http://schemas.microsoft.com/office/drawing/2014/main" id="{A03C524D-2CF5-4B29-A28F-7B50B77C9D6B}"/>
              </a:ext>
            </a:extLst>
          </p:cNvPr>
          <p:cNvPicPr>
            <a:picLocks noChangeAspect="1"/>
          </p:cNvPicPr>
          <p:nvPr/>
        </p:nvPicPr>
        <p:blipFill>
          <a:blip r:embed="rId4"/>
          <a:stretch>
            <a:fillRect/>
          </a:stretch>
        </p:blipFill>
        <p:spPr>
          <a:xfrm>
            <a:off x="5364088" y="640500"/>
            <a:ext cx="3366112" cy="4747989"/>
          </a:xfrm>
          <a:prstGeom prst="rect">
            <a:avLst/>
          </a:prstGeom>
        </p:spPr>
      </p:pic>
      <p:pic>
        <p:nvPicPr>
          <p:cNvPr id="12" name="Image 11">
            <a:extLst>
              <a:ext uri="{FF2B5EF4-FFF2-40B4-BE49-F238E27FC236}">
                <a16:creationId xmlns:a16="http://schemas.microsoft.com/office/drawing/2014/main" id="{68178E3C-0E81-4EE8-9469-09DF53F718DE}"/>
              </a:ext>
            </a:extLst>
          </p:cNvPr>
          <p:cNvPicPr>
            <a:picLocks noChangeAspect="1"/>
          </p:cNvPicPr>
          <p:nvPr/>
        </p:nvPicPr>
        <p:blipFill>
          <a:blip r:embed="rId5"/>
          <a:stretch>
            <a:fillRect/>
          </a:stretch>
        </p:blipFill>
        <p:spPr>
          <a:xfrm>
            <a:off x="323528" y="640500"/>
            <a:ext cx="3741884" cy="4747989"/>
          </a:xfrm>
          <a:prstGeom prst="rect">
            <a:avLst/>
          </a:prstGeom>
        </p:spPr>
      </p:pic>
      <p:pic>
        <p:nvPicPr>
          <p:cNvPr id="7" name="Image 6">
            <a:extLst>
              <a:ext uri="{FF2B5EF4-FFF2-40B4-BE49-F238E27FC236}">
                <a16:creationId xmlns:a16="http://schemas.microsoft.com/office/drawing/2014/main" id="{834630D2-324C-47B4-B496-75D8AFA1FF9F}"/>
              </a:ext>
            </a:extLst>
          </p:cNvPr>
          <p:cNvPicPr>
            <a:picLocks noChangeAspect="1"/>
          </p:cNvPicPr>
          <p:nvPr/>
        </p:nvPicPr>
        <p:blipFill>
          <a:blip r:embed="rId6"/>
          <a:stretch>
            <a:fillRect/>
          </a:stretch>
        </p:blipFill>
        <p:spPr>
          <a:xfrm>
            <a:off x="1875753" y="1273299"/>
            <a:ext cx="1255175" cy="463061"/>
          </a:xfrm>
          <a:prstGeom prst="rect">
            <a:avLst/>
          </a:prstGeom>
        </p:spPr>
      </p:pic>
    </p:spTree>
    <p:extLst>
      <p:ext uri="{BB962C8B-B14F-4D97-AF65-F5344CB8AC3E}">
        <p14:creationId xmlns:p14="http://schemas.microsoft.com/office/powerpoint/2010/main" val="291383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34</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Sécurité du poste de travail</a:t>
            </a:r>
          </a:p>
        </p:txBody>
      </p:sp>
      <p:sp>
        <p:nvSpPr>
          <p:cNvPr id="6" name="ZoneTexte 5"/>
          <p:cNvSpPr txBox="1"/>
          <p:nvPr/>
        </p:nvSpPr>
        <p:spPr>
          <a:xfrm>
            <a:off x="525078" y="692696"/>
            <a:ext cx="8267381" cy="5139869"/>
          </a:xfrm>
          <a:prstGeom prst="rect">
            <a:avLst/>
          </a:prstGeom>
          <a:noFill/>
        </p:spPr>
        <p:txBody>
          <a:bodyPr wrap="square" rtlCol="0">
            <a:spAutoFit/>
          </a:bodyPr>
          <a:lstStyle/>
          <a:p>
            <a:pPr marL="285750" indent="-285750" algn="just">
              <a:buFont typeface="Arial" panose="020B0604020202020204" pitchFamily="34" charset="0"/>
              <a:buChar char="•"/>
            </a:pPr>
            <a:r>
              <a:rPr lang="fr-FR" altLang="fr-FR" b="1" dirty="0"/>
              <a:t>Matériel acheté et maintenu par l’université</a:t>
            </a:r>
          </a:p>
          <a:p>
            <a:pPr marL="285750" indent="-285750" algn="just">
              <a:buFont typeface="Arial" panose="020B0604020202020204" pitchFamily="34" charset="0"/>
              <a:buChar char="•"/>
            </a:pPr>
            <a:r>
              <a:rPr lang="fr-FR" altLang="fr-FR" b="1" dirty="0"/>
              <a:t>Protégé contre le vol ou la perte</a:t>
            </a:r>
          </a:p>
          <a:p>
            <a:pPr marL="285750" indent="-285750" algn="just">
              <a:buFont typeface="Arial" panose="020B0604020202020204" pitchFamily="34" charset="0"/>
              <a:buChar char="•"/>
            </a:pPr>
            <a:endParaRPr lang="fr-FR" altLang="fr-FR" b="1" dirty="0"/>
          </a:p>
          <a:p>
            <a:pPr marL="285750" indent="-285750" algn="just">
              <a:buFont typeface="Arial" panose="020B0604020202020204" pitchFamily="34" charset="0"/>
              <a:buChar char="•"/>
            </a:pPr>
            <a:r>
              <a:rPr lang="fr-FR" altLang="fr-FR" b="1" dirty="0"/>
              <a:t>Matériel administré</a:t>
            </a:r>
          </a:p>
          <a:p>
            <a:pPr algn="just" defTabSz="625475"/>
            <a:r>
              <a:rPr lang="fr-FR" altLang="fr-FR" b="1" dirty="0"/>
              <a:t>	</a:t>
            </a:r>
            <a:r>
              <a:rPr lang="fr-FR" altLang="fr-FR" sz="1600" dirty="0"/>
              <a:t>mot de passe utilisateur obligatoire au démarrage</a:t>
            </a:r>
          </a:p>
          <a:p>
            <a:pPr algn="just" defTabSz="625475"/>
            <a:r>
              <a:rPr lang="fr-FR" altLang="fr-FR" sz="1600" dirty="0"/>
              <a:t>	présence d’un antivirus (à jour)</a:t>
            </a:r>
          </a:p>
          <a:p>
            <a:pPr algn="just" defTabSz="625475"/>
            <a:r>
              <a:rPr lang="fr-FR" altLang="fr-FR" sz="1600" dirty="0"/>
              <a:t>	mises à jour système régulières (sécurité)</a:t>
            </a:r>
          </a:p>
          <a:p>
            <a:pPr algn="just" defTabSz="625475"/>
            <a:r>
              <a:rPr lang="fr-FR" altLang="fr-FR" sz="1600" dirty="0"/>
              <a:t>	logiciels de confiance</a:t>
            </a:r>
          </a:p>
          <a:p>
            <a:pPr algn="just" defTabSz="625475"/>
            <a:r>
              <a:rPr lang="fr-FR" altLang="fr-FR" sz="1600" dirty="0"/>
              <a:t>	chiffrement du disque dur (</a:t>
            </a:r>
            <a:r>
              <a:rPr lang="fr-FR" altLang="fr-FR" sz="1600" dirty="0" err="1"/>
              <a:t>Bitlocker</a:t>
            </a:r>
            <a:r>
              <a:rPr lang="fr-FR" altLang="fr-FR" sz="1600" dirty="0"/>
              <a:t>, </a:t>
            </a:r>
            <a:r>
              <a:rPr lang="fr-FR" altLang="fr-FR" sz="1600" dirty="0" err="1"/>
              <a:t>Filevault</a:t>
            </a:r>
            <a:r>
              <a:rPr lang="fr-FR" altLang="fr-FR" sz="1600" dirty="0"/>
              <a:t>)</a:t>
            </a:r>
          </a:p>
          <a:p>
            <a:pPr algn="just" defTabSz="625475"/>
            <a:r>
              <a:rPr lang="fr-FR" altLang="fr-FR" sz="1600" dirty="0"/>
              <a:t>	pas de droits d’administrateur local</a:t>
            </a:r>
          </a:p>
          <a:p>
            <a:pPr algn="just" defTabSz="625475"/>
            <a:r>
              <a:rPr lang="fr-FR" altLang="fr-FR" sz="1600" b="1" dirty="0"/>
              <a:t>Matériel géré localement : règles similaires</a:t>
            </a:r>
          </a:p>
          <a:p>
            <a:pPr marL="285750" indent="-285750" algn="just">
              <a:buFont typeface="Arial" panose="020B0604020202020204" pitchFamily="34" charset="0"/>
              <a:buChar char="•"/>
            </a:pPr>
            <a:endParaRPr lang="fr-FR" altLang="fr-FR" b="1" dirty="0"/>
          </a:p>
          <a:p>
            <a:pPr marL="285750" indent="-285750" algn="just">
              <a:buFont typeface="Arial" panose="020B0604020202020204" pitchFamily="34" charset="0"/>
              <a:buChar char="•"/>
            </a:pPr>
            <a:r>
              <a:rPr lang="fr-FR" altLang="fr-FR" sz="1600" b="1" dirty="0"/>
              <a:t>Gestion des identités utilisateur</a:t>
            </a:r>
          </a:p>
          <a:p>
            <a:pPr marL="285750" indent="-285750" algn="just">
              <a:buFont typeface="Arial" panose="020B0604020202020204" pitchFamily="34" charset="0"/>
              <a:buChar char="•"/>
            </a:pPr>
            <a:r>
              <a:rPr lang="fr-FR" altLang="fr-FR" sz="1600" b="1" dirty="0"/>
              <a:t>Votre mot de passe est précieux</a:t>
            </a:r>
          </a:p>
          <a:p>
            <a:pPr algn="just"/>
            <a:endParaRPr lang="fr-FR" altLang="fr-FR" sz="1600" b="1" dirty="0"/>
          </a:p>
          <a:p>
            <a:pPr marL="285750" indent="-285750" algn="just">
              <a:buFont typeface="Arial" panose="020B0604020202020204" pitchFamily="34" charset="0"/>
              <a:buChar char="•"/>
            </a:pPr>
            <a:r>
              <a:rPr lang="fr-FR" altLang="fr-FR" sz="1600" b="1" dirty="0"/>
              <a:t>Le trésor à protéger, ce sont les données</a:t>
            </a:r>
          </a:p>
          <a:p>
            <a:pPr algn="just" defTabSz="625475"/>
            <a:r>
              <a:rPr lang="fr-FR" altLang="fr-FR" sz="1400" b="1" dirty="0"/>
              <a:t>	Sauvegarde indispensable</a:t>
            </a:r>
          </a:p>
          <a:p>
            <a:pPr algn="just" defTabSz="625475"/>
            <a:r>
              <a:rPr lang="fr-FR" altLang="fr-FR" sz="1400" b="1" dirty="0"/>
              <a:t>	Utilisation de U:</a:t>
            </a:r>
            <a:endParaRPr lang="fr-FR" altLang="fr-FR" sz="1600" b="1" dirty="0"/>
          </a:p>
          <a:p>
            <a:pPr algn="just" defTabSz="625475"/>
            <a:r>
              <a:rPr lang="fr-FR" altLang="fr-FR" sz="1400" b="1" dirty="0"/>
              <a:t>	Clés USB (protégées)</a:t>
            </a:r>
          </a:p>
          <a:p>
            <a:pPr algn="just"/>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9" name="Image 8">
            <a:extLst>
              <a:ext uri="{FF2B5EF4-FFF2-40B4-BE49-F238E27FC236}">
                <a16:creationId xmlns:a16="http://schemas.microsoft.com/office/drawing/2014/main" id="{EB34F6E0-9F09-4727-8B7C-B269789C3D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380008"/>
            <a:ext cx="3184052" cy="2388039"/>
          </a:xfrm>
          <a:prstGeom prst="rect">
            <a:avLst/>
          </a:prstGeom>
        </p:spPr>
      </p:pic>
    </p:spTree>
    <p:extLst>
      <p:ext uri="{BB962C8B-B14F-4D97-AF65-F5344CB8AC3E}">
        <p14:creationId xmlns:p14="http://schemas.microsoft.com/office/powerpoint/2010/main" val="253634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35</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Sécurité du partage de données</a:t>
            </a:r>
          </a:p>
        </p:txBody>
      </p:sp>
      <p:sp>
        <p:nvSpPr>
          <p:cNvPr id="6" name="ZoneTexte 5"/>
          <p:cNvSpPr txBox="1"/>
          <p:nvPr/>
        </p:nvSpPr>
        <p:spPr>
          <a:xfrm>
            <a:off x="281557" y="764704"/>
            <a:ext cx="8267381" cy="4739759"/>
          </a:xfrm>
          <a:prstGeom prst="rect">
            <a:avLst/>
          </a:prstGeom>
          <a:noFill/>
        </p:spPr>
        <p:txBody>
          <a:bodyPr wrap="square" rtlCol="0">
            <a:spAutoFit/>
          </a:bodyPr>
          <a:lstStyle/>
          <a:p>
            <a:pPr algn="just"/>
            <a:r>
              <a:rPr lang="fr-FR" altLang="fr-FR" b="1" dirty="0"/>
              <a:t>Offres de service DSIUN Paris 1 </a:t>
            </a:r>
          </a:p>
          <a:p>
            <a:pPr algn="just"/>
            <a:r>
              <a:rPr lang="fr-FR" altLang="fr-FR" sz="1400" b="1" dirty="0"/>
              <a:t>Répertoires partagés Windows</a:t>
            </a:r>
          </a:p>
          <a:p>
            <a:pPr algn="just"/>
            <a:r>
              <a:rPr lang="fr-FR" altLang="fr-FR" sz="1400" b="1" dirty="0"/>
              <a:t>Espaces collaboratifs </a:t>
            </a:r>
            <a:r>
              <a:rPr lang="fr-FR" altLang="fr-FR" sz="1400" b="1" dirty="0" err="1"/>
              <a:t>Nuxeo</a:t>
            </a:r>
            <a:endParaRPr lang="fr-FR" altLang="fr-FR" sz="1400" b="1" dirty="0"/>
          </a:p>
          <a:p>
            <a:pPr algn="just"/>
            <a:r>
              <a:rPr lang="fr-FR" altLang="fr-FR" sz="1400" b="1" i="1" dirty="0"/>
              <a:t>Bases de données des applications</a:t>
            </a:r>
          </a:p>
          <a:p>
            <a:pPr algn="just"/>
            <a:endParaRPr lang="fr-FR" altLang="fr-FR" b="1" dirty="0"/>
          </a:p>
          <a:p>
            <a:pPr algn="just"/>
            <a:r>
              <a:rPr lang="fr-FR" altLang="fr-FR" b="1" dirty="0"/>
              <a:t>Offres grand public : Dropbox, </a:t>
            </a:r>
            <a:r>
              <a:rPr lang="fr-FR" altLang="fr-FR" b="1" dirty="0" err="1"/>
              <a:t>Onebox</a:t>
            </a:r>
            <a:r>
              <a:rPr lang="fr-FR" altLang="fr-FR" b="1" dirty="0"/>
              <a:t>, Google Drive</a:t>
            </a:r>
          </a:p>
          <a:p>
            <a:pPr algn="just"/>
            <a:r>
              <a:rPr lang="fr-FR" altLang="fr-FR" sz="1400" b="1" dirty="0"/>
              <a:t>Pas de garantie sur l’identité</a:t>
            </a:r>
          </a:p>
          <a:p>
            <a:pPr algn="just"/>
            <a:r>
              <a:rPr lang="fr-FR" altLang="fr-FR" sz="1400" b="1" dirty="0"/>
              <a:t>Risque d’erreurs de paramétrage élevés</a:t>
            </a:r>
          </a:p>
          <a:p>
            <a:pPr algn="just"/>
            <a:r>
              <a:rPr lang="fr-FR" altLang="fr-FR" sz="1400" b="1" dirty="0"/>
              <a:t>Risque d’évolution de la politique de l’éditeur</a:t>
            </a:r>
          </a:p>
          <a:p>
            <a:pPr algn="just"/>
            <a:r>
              <a:rPr lang="fr-FR" altLang="fr-FR" sz="1400" b="1" dirty="0"/>
              <a:t>Cible de nombreuses attaques</a:t>
            </a:r>
          </a:p>
          <a:p>
            <a:pPr algn="just"/>
            <a:r>
              <a:rPr lang="fr-FR" altLang="fr-FR" sz="1400" b="1" dirty="0"/>
              <a:t>Cloud </a:t>
            </a:r>
            <a:r>
              <a:rPr lang="fr-FR" altLang="fr-FR" sz="1400" b="1" dirty="0" err="1"/>
              <a:t>Act</a:t>
            </a:r>
            <a:r>
              <a:rPr lang="fr-FR" altLang="fr-FR" sz="1400" b="1" dirty="0"/>
              <a:t> : accès par des services étatiques</a:t>
            </a:r>
          </a:p>
          <a:p>
            <a:pPr algn="just"/>
            <a:endParaRPr lang="fr-FR" altLang="fr-FR" sz="1400" b="1" dirty="0"/>
          </a:p>
          <a:p>
            <a:pPr algn="just"/>
            <a:r>
              <a:rPr lang="fr-FR" altLang="fr-FR" b="1" dirty="0"/>
              <a:t>Offres pour la recherche</a:t>
            </a:r>
          </a:p>
          <a:p>
            <a:pPr algn="just"/>
            <a:r>
              <a:rPr lang="fr-FR" altLang="fr-FR" sz="1400" b="1" dirty="0" err="1"/>
              <a:t>MyCore</a:t>
            </a:r>
            <a:r>
              <a:rPr lang="fr-FR" altLang="fr-FR" sz="1400" b="1" dirty="0"/>
              <a:t>, Partage, </a:t>
            </a:r>
            <a:r>
              <a:rPr lang="fr-FR" altLang="fr-FR" sz="1400" b="1" dirty="0" err="1"/>
              <a:t>HumaNum</a:t>
            </a:r>
            <a:r>
              <a:rPr lang="fr-FR" altLang="fr-FR" sz="1400" b="1" dirty="0"/>
              <a:t>, …</a:t>
            </a:r>
          </a:p>
          <a:p>
            <a:pPr algn="just"/>
            <a:endParaRPr lang="fr-FR" altLang="fr-FR" sz="1600" b="1" dirty="0"/>
          </a:p>
          <a:p>
            <a:pPr algn="just"/>
            <a:r>
              <a:rPr lang="fr-FR" altLang="fr-FR" b="1" dirty="0"/>
              <a:t>Rigueur d’organisation</a:t>
            </a:r>
          </a:p>
          <a:p>
            <a:pPr algn="just"/>
            <a:r>
              <a:rPr lang="fr-FR" altLang="fr-FR" sz="1400" b="1" dirty="0"/>
              <a:t>Règles de nommage, classement</a:t>
            </a:r>
          </a:p>
          <a:p>
            <a:pPr algn="just"/>
            <a:r>
              <a:rPr lang="fr-FR" altLang="fr-FR" sz="1400" b="1" dirty="0"/>
              <a:t>Gestion des droits</a:t>
            </a:r>
          </a:p>
          <a:p>
            <a:pPr algn="just"/>
            <a:r>
              <a:rPr lang="fr-FR" altLang="fr-FR" sz="1400" b="1" dirty="0"/>
              <a:t>Tri des données obsolètes</a:t>
            </a:r>
          </a:p>
          <a:p>
            <a:pPr algn="just"/>
            <a:r>
              <a:rPr lang="fr-FR" altLang="fr-FR" sz="1400" b="1" dirty="0"/>
              <a:t>Animation</a:t>
            </a:r>
            <a:endParaRPr lang="fr-FR" altLang="fr-FR" sz="1600"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7" name="Image 6">
            <a:extLst>
              <a:ext uri="{FF2B5EF4-FFF2-40B4-BE49-F238E27FC236}">
                <a16:creationId xmlns:a16="http://schemas.microsoft.com/office/drawing/2014/main" id="{E3B624C5-0B1C-4E37-BDCA-B5AEE3876167}"/>
              </a:ext>
            </a:extLst>
          </p:cNvPr>
          <p:cNvPicPr>
            <a:picLocks noChangeAspect="1"/>
          </p:cNvPicPr>
          <p:nvPr/>
        </p:nvPicPr>
        <p:blipFill>
          <a:blip r:embed="rId2"/>
          <a:stretch>
            <a:fillRect/>
          </a:stretch>
        </p:blipFill>
        <p:spPr>
          <a:xfrm>
            <a:off x="5148064" y="2708920"/>
            <a:ext cx="3600400" cy="2927694"/>
          </a:xfrm>
          <a:prstGeom prst="rect">
            <a:avLst/>
          </a:prstGeom>
        </p:spPr>
      </p:pic>
      <p:pic>
        <p:nvPicPr>
          <p:cNvPr id="9" name="Image 8">
            <a:extLst>
              <a:ext uri="{FF2B5EF4-FFF2-40B4-BE49-F238E27FC236}">
                <a16:creationId xmlns:a16="http://schemas.microsoft.com/office/drawing/2014/main" id="{47BBC092-BA2E-4FD3-85AD-84661EA7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337" y="1199351"/>
            <a:ext cx="2245816" cy="1272629"/>
          </a:xfrm>
          <a:prstGeom prst="rect">
            <a:avLst/>
          </a:prstGeom>
        </p:spPr>
      </p:pic>
    </p:spTree>
    <p:extLst>
      <p:ext uri="{BB962C8B-B14F-4D97-AF65-F5344CB8AC3E}">
        <p14:creationId xmlns:p14="http://schemas.microsoft.com/office/powerpoint/2010/main" val="285088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36</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Organisation pratique</a:t>
            </a:r>
            <a:br>
              <a:rPr lang="fr-FR" dirty="0"/>
            </a:br>
            <a:r>
              <a:rPr lang="fr-FR" sz="1600" dirty="0"/>
              <a:t>https://www.cnil.fr/fr/recherche-scientifique-hors-sante/mise-en-conformite</a:t>
            </a:r>
          </a:p>
        </p:txBody>
      </p:sp>
      <p:sp>
        <p:nvSpPr>
          <p:cNvPr id="6" name="ZoneTexte 5"/>
          <p:cNvSpPr txBox="1"/>
          <p:nvPr/>
        </p:nvSpPr>
        <p:spPr>
          <a:xfrm>
            <a:off x="403317" y="1059120"/>
            <a:ext cx="8267381" cy="4739759"/>
          </a:xfrm>
          <a:prstGeom prst="rect">
            <a:avLst/>
          </a:prstGeom>
          <a:noFill/>
        </p:spPr>
        <p:txBody>
          <a:bodyPr wrap="square" rtlCol="0">
            <a:spAutoFit/>
          </a:bodyPr>
          <a:lstStyle/>
          <a:p>
            <a:pPr algn="just"/>
            <a:endParaRPr lang="fr-FR" altLang="fr-FR" b="1" dirty="0"/>
          </a:p>
          <a:p>
            <a:pPr algn="just"/>
            <a:r>
              <a:rPr lang="fr-FR" altLang="fr-FR" b="1" dirty="0"/>
              <a:t>Exceptions pour la « sphère domestique »</a:t>
            </a:r>
          </a:p>
          <a:p>
            <a:pPr algn="just"/>
            <a:r>
              <a:rPr lang="fr-FR" altLang="fr-FR" sz="1600" b="1" dirty="0"/>
              <a:t>Contacts perso sur le smartphone : hors RGPD</a:t>
            </a:r>
          </a:p>
          <a:p>
            <a:pPr algn="just"/>
            <a:r>
              <a:rPr lang="fr-FR" altLang="fr-FR" sz="1600" b="1" dirty="0"/>
              <a:t>Mais pas les contacts professionnels !</a:t>
            </a:r>
          </a:p>
          <a:p>
            <a:pPr algn="just"/>
            <a:endParaRPr lang="fr-FR" altLang="fr-FR" b="1" dirty="0"/>
          </a:p>
          <a:p>
            <a:pPr algn="just"/>
            <a:r>
              <a:rPr lang="fr-FR" altLang="fr-FR" b="1" dirty="0"/>
              <a:t>Est-ce que je traite des données personnelles ?</a:t>
            </a:r>
          </a:p>
          <a:p>
            <a:pPr algn="just"/>
            <a:r>
              <a:rPr lang="fr-FR" altLang="fr-FR" b="1" dirty="0"/>
              <a:t>En suis-je le responsable de traitement ?</a:t>
            </a:r>
          </a:p>
          <a:p>
            <a:pPr algn="just"/>
            <a:endParaRPr lang="fr-FR" altLang="fr-FR" b="1" dirty="0"/>
          </a:p>
          <a:p>
            <a:pPr algn="just"/>
            <a:r>
              <a:rPr lang="fr-FR" altLang="fr-FR" b="1" dirty="0"/>
              <a:t>Information des personnes : local</a:t>
            </a:r>
          </a:p>
          <a:p>
            <a:pPr algn="just"/>
            <a:r>
              <a:rPr lang="fr-FR" altLang="fr-FR" b="1" dirty="0"/>
              <a:t>Stockage des consentements : local</a:t>
            </a:r>
          </a:p>
          <a:p>
            <a:pPr algn="just"/>
            <a:r>
              <a:rPr lang="fr-FR" altLang="fr-FR" b="1" dirty="0"/>
              <a:t>Exercice des droits : local ou dpo@univ-paris1.fr</a:t>
            </a:r>
          </a:p>
          <a:p>
            <a:pPr algn="just"/>
            <a:r>
              <a:rPr lang="fr-FR" altLang="fr-FR" b="1" dirty="0"/>
              <a:t>Documentation : Registre des traitements de l’université</a:t>
            </a:r>
          </a:p>
          <a:p>
            <a:pPr algn="just"/>
            <a:r>
              <a:rPr lang="fr-FR" altLang="fr-FR" b="1" dirty="0"/>
              <a:t>Mesure de sécurisation : local</a:t>
            </a:r>
          </a:p>
          <a:p>
            <a:pPr algn="just"/>
            <a:r>
              <a:rPr lang="fr-FR" altLang="fr-FR" b="1" dirty="0"/>
              <a:t>Respect des finalités et des durées</a:t>
            </a:r>
          </a:p>
          <a:p>
            <a:pPr algn="just"/>
            <a:endParaRPr lang="fr-FR" altLang="fr-FR" b="1" dirty="0"/>
          </a:p>
          <a:p>
            <a:pPr algn="just"/>
            <a:r>
              <a:rPr lang="fr-FR" altLang="fr-FR" b="1" dirty="0"/>
              <a:t>Correspondants RGPD</a:t>
            </a:r>
          </a:p>
          <a:p>
            <a:pPr algn="just"/>
            <a:r>
              <a:rPr lang="fr-FR" altLang="fr-FR" b="1" dirty="0"/>
              <a:t>Comité d’éthique</a:t>
            </a:r>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spTree>
    <p:extLst>
      <p:ext uri="{BB962C8B-B14F-4D97-AF65-F5344CB8AC3E}">
        <p14:creationId xmlns:p14="http://schemas.microsoft.com/office/powerpoint/2010/main" val="259872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37</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Bibliographie</a:t>
            </a:r>
          </a:p>
        </p:txBody>
      </p:sp>
      <p:sp>
        <p:nvSpPr>
          <p:cNvPr id="6" name="ZoneTexte 5"/>
          <p:cNvSpPr txBox="1"/>
          <p:nvPr/>
        </p:nvSpPr>
        <p:spPr>
          <a:xfrm>
            <a:off x="251460" y="813613"/>
            <a:ext cx="8267381" cy="5786199"/>
          </a:xfrm>
          <a:prstGeom prst="rect">
            <a:avLst/>
          </a:prstGeom>
          <a:noFill/>
        </p:spPr>
        <p:txBody>
          <a:bodyPr wrap="square" rtlCol="0">
            <a:spAutoFit/>
          </a:bodyPr>
          <a:lstStyle/>
          <a:p>
            <a:pPr algn="just"/>
            <a:r>
              <a:rPr lang="fr-FR" altLang="fr-FR" sz="1600" b="1" dirty="0"/>
              <a:t>Texte du RGPD</a:t>
            </a:r>
          </a:p>
          <a:p>
            <a:pPr algn="just"/>
            <a:r>
              <a:rPr lang="fr-FR" altLang="fr-FR" sz="1400" b="1" dirty="0">
                <a:hlinkClick r:id="rId2">
                  <a:extLst>
                    <a:ext uri="{A12FA001-AC4F-418D-AE19-62706E023703}">
                      <ahyp:hlinkClr xmlns:ahyp="http://schemas.microsoft.com/office/drawing/2018/hyperlinkcolor" val="tx"/>
                    </a:ext>
                  </a:extLst>
                </a:hlinkClick>
              </a:rPr>
              <a:t>https://www.cnil.fr/fr/reglement-europeen-protection-donnees</a:t>
            </a:r>
            <a:endParaRPr lang="fr-FR" altLang="fr-FR" sz="1400" b="1" dirty="0"/>
          </a:p>
          <a:p>
            <a:pPr algn="just"/>
            <a:endParaRPr lang="fr-FR" altLang="fr-FR" sz="1600" b="1" dirty="0"/>
          </a:p>
          <a:p>
            <a:pPr algn="just"/>
            <a:r>
              <a:rPr lang="fr-FR" altLang="fr-FR" sz="1600" b="1" dirty="0"/>
              <a:t>Loi informatique et libertés du 6 janvier 1978 et du 20 juin 2018</a:t>
            </a:r>
          </a:p>
          <a:p>
            <a:pPr algn="just"/>
            <a:r>
              <a:rPr lang="fr-FR" altLang="fr-FR" sz="1400" b="1" dirty="0">
                <a:hlinkClick r:id="rId3">
                  <a:extLst>
                    <a:ext uri="{A12FA001-AC4F-418D-AE19-62706E023703}">
                      <ahyp:hlinkClr xmlns:ahyp="http://schemas.microsoft.com/office/drawing/2018/hyperlinkcolor" val="tx"/>
                    </a:ext>
                  </a:extLst>
                </a:hlinkClick>
              </a:rPr>
              <a:t>https://www.cnil.fr/fr/la-loi-informatique-et-libertes</a:t>
            </a:r>
            <a:endParaRPr lang="fr-FR" altLang="fr-FR" sz="1400" b="1" dirty="0"/>
          </a:p>
          <a:p>
            <a:pPr algn="just"/>
            <a:r>
              <a:rPr lang="fr-FR" sz="1400" b="1" dirty="0">
                <a:hlinkClick r:id="rId4">
                  <a:extLst>
                    <a:ext uri="{A12FA001-AC4F-418D-AE19-62706E023703}">
                      <ahyp:hlinkClr xmlns:ahyp="http://schemas.microsoft.com/office/drawing/2018/hyperlinkcolor" val="tx"/>
                    </a:ext>
                  </a:extLst>
                </a:hlinkClick>
              </a:rPr>
              <a:t>https://www.legifrance.gouv.fr/eli/decret/2019/5/29/JUSC1911425D/jo/texte</a:t>
            </a:r>
            <a:endParaRPr lang="fr-FR" sz="1400" b="1" dirty="0"/>
          </a:p>
          <a:p>
            <a:pPr algn="just"/>
            <a:endParaRPr lang="fr-FR" sz="1400" b="1" dirty="0"/>
          </a:p>
          <a:p>
            <a:pPr algn="just"/>
            <a:r>
              <a:rPr lang="fr-FR" sz="1600" b="1" dirty="0"/>
              <a:t>Pack de conformité des universités au RGPD</a:t>
            </a:r>
          </a:p>
          <a:p>
            <a:pPr algn="just"/>
            <a:r>
              <a:rPr lang="fr-FR" altLang="fr-FR" sz="1200" b="1" dirty="0">
                <a:hlinkClick r:id="rId5">
                  <a:extLst>
                    <a:ext uri="{A12FA001-AC4F-418D-AE19-62706E023703}">
                      <ahyp:hlinkClr xmlns:ahyp="http://schemas.microsoft.com/office/drawing/2018/hyperlinkcolor" val="tx"/>
                    </a:ext>
                  </a:extLst>
                </a:hlinkClick>
              </a:rPr>
              <a:t>www.amue.fr/fileadmin/RGDP/Pack_de_conformite_RGPD_CSIESR_31052018_v1.5.pdf</a:t>
            </a:r>
            <a:endParaRPr lang="fr-FR" altLang="fr-FR" sz="1200" b="1" dirty="0"/>
          </a:p>
          <a:p>
            <a:pPr algn="just"/>
            <a:endParaRPr lang="fr-FR" altLang="fr-FR" b="1" dirty="0"/>
          </a:p>
          <a:p>
            <a:pPr algn="just"/>
            <a:r>
              <a:rPr lang="fr-FR" altLang="fr-FR" sz="1600" b="1" dirty="0">
                <a:solidFill>
                  <a:srgbClr val="00B0F0"/>
                </a:solidFill>
              </a:rPr>
              <a:t>NEW ! Pages de la CNIL « Recherche scientifique (hors santé) :</a:t>
            </a:r>
          </a:p>
          <a:p>
            <a:pPr algn="just"/>
            <a:r>
              <a:rPr lang="fr-FR" altLang="fr-FR" sz="1200" b="1" dirty="0">
                <a:solidFill>
                  <a:srgbClr val="00B0F0"/>
                </a:solidFill>
                <a:hlinkClick r:id="rId6"/>
              </a:rPr>
              <a:t>https://www.cnil.fr/fr/recherche-scientifique-hors-sante</a:t>
            </a:r>
            <a:r>
              <a:rPr lang="fr-FR" altLang="fr-FR" sz="1200" b="1" dirty="0">
                <a:solidFill>
                  <a:srgbClr val="00B0F0"/>
                </a:solidFill>
              </a:rPr>
              <a:t> </a:t>
            </a:r>
          </a:p>
          <a:p>
            <a:pPr algn="just"/>
            <a:r>
              <a:rPr lang="fr-FR" altLang="fr-FR" sz="1200" b="1" dirty="0">
                <a:solidFill>
                  <a:srgbClr val="00B0F0"/>
                </a:solidFill>
                <a:hlinkClick r:id="rId7">
                  <a:extLst>
                    <a:ext uri="{A12FA001-AC4F-418D-AE19-62706E023703}">
                      <ahyp:hlinkClr xmlns:ahyp="http://schemas.microsoft.com/office/drawing/2018/hyperlinkcolor" val="tx"/>
                    </a:ext>
                  </a:extLst>
                </a:hlinkClick>
              </a:rPr>
              <a:t>https://www.cnil.fr/fr/la-cnil-lance-une-consultation-publique-aupres-des-chercheurs-sur-les-traitements-de-donnees-des</a:t>
            </a:r>
            <a:endParaRPr lang="fr-FR" altLang="fr-FR" sz="1200" b="1" dirty="0">
              <a:solidFill>
                <a:srgbClr val="00B0F0"/>
              </a:solidFill>
            </a:endParaRPr>
          </a:p>
          <a:p>
            <a:pPr algn="just"/>
            <a:endParaRPr lang="fr-FR" altLang="fr-FR" sz="1600" b="1" dirty="0">
              <a:solidFill>
                <a:srgbClr val="00B0F0"/>
              </a:solidFill>
            </a:endParaRPr>
          </a:p>
          <a:p>
            <a:pPr algn="just"/>
            <a:r>
              <a:rPr lang="fr-FR" altLang="fr-FR" sz="1600" b="1" dirty="0">
                <a:solidFill>
                  <a:srgbClr val="00B0F0"/>
                </a:solidFill>
              </a:rPr>
              <a:t>Guide du CNRS pour la recherche en sciences humaines</a:t>
            </a:r>
          </a:p>
          <a:p>
            <a:pPr algn="just"/>
            <a:r>
              <a:rPr lang="fr-FR" altLang="fr-FR" sz="1200" b="1" dirty="0">
                <a:solidFill>
                  <a:srgbClr val="00B0F0"/>
                </a:solidFill>
                <a:hlinkClick r:id="rId8">
                  <a:extLst>
                    <a:ext uri="{A12FA001-AC4F-418D-AE19-62706E023703}">
                      <ahyp:hlinkClr xmlns:ahyp="http://schemas.microsoft.com/office/drawing/2018/hyperlinkcolor" val="tx"/>
                    </a:ext>
                  </a:extLst>
                </a:hlinkClick>
              </a:rPr>
              <a:t>https://www.inshs.cnrs.fr/sites/institut_inshs/files/pdf/guide-rgpd_2.pdf</a:t>
            </a:r>
            <a:endParaRPr lang="fr-FR" altLang="fr-FR" sz="1200" b="1" dirty="0">
              <a:solidFill>
                <a:srgbClr val="00B0F0"/>
              </a:solidFill>
            </a:endParaRPr>
          </a:p>
          <a:p>
            <a:pPr algn="just"/>
            <a:endParaRPr lang="fr-FR" altLang="fr-FR" sz="1200" b="1" dirty="0">
              <a:solidFill>
                <a:srgbClr val="00B0F0"/>
              </a:solidFill>
            </a:endParaRPr>
          </a:p>
          <a:p>
            <a:pPr algn="just"/>
            <a:r>
              <a:rPr lang="fr-FR" altLang="fr-FR" sz="1600" b="1" dirty="0">
                <a:solidFill>
                  <a:srgbClr val="00B0F0"/>
                </a:solidFill>
              </a:rPr>
              <a:t>Guide RGPD – Science ouverte - </a:t>
            </a:r>
            <a:r>
              <a:rPr lang="fr-FR" altLang="fr-FR" sz="1600" b="1" dirty="0" err="1">
                <a:solidFill>
                  <a:srgbClr val="00B0F0"/>
                </a:solidFill>
              </a:rPr>
              <a:t>Doranum</a:t>
            </a:r>
            <a:r>
              <a:rPr lang="fr-FR" altLang="fr-FR" sz="1600" b="1" dirty="0">
                <a:solidFill>
                  <a:srgbClr val="00B0F0"/>
                </a:solidFill>
              </a:rPr>
              <a:t> :</a:t>
            </a:r>
          </a:p>
          <a:p>
            <a:pPr algn="just"/>
            <a:r>
              <a:rPr lang="fr-FR" altLang="fr-FR" sz="1200" b="1" dirty="0">
                <a:solidFill>
                  <a:srgbClr val="00B0F0"/>
                </a:solidFill>
                <a:hlinkClick r:id="rId9">
                  <a:extLst>
                    <a:ext uri="{A12FA001-AC4F-418D-AE19-62706E023703}">
                      <ahyp:hlinkClr xmlns:ahyp="http://schemas.microsoft.com/office/drawing/2018/hyperlinkcolor" val="tx"/>
                    </a:ext>
                  </a:extLst>
                </a:hlinkClick>
              </a:rPr>
              <a:t>https://doranum.fr/aspects-juridiques-ethiques/protection-des-donnees-personnelles-et-rgpd-dans-la-recherche-consequences-obligations-implications/</a:t>
            </a:r>
            <a:r>
              <a:rPr lang="fr-FR" altLang="fr-FR" sz="1200" b="1" dirty="0">
                <a:solidFill>
                  <a:srgbClr val="00B0F0"/>
                </a:solidFill>
              </a:rPr>
              <a:t> </a:t>
            </a:r>
          </a:p>
          <a:p>
            <a:pPr algn="just"/>
            <a:endParaRPr lang="fr-FR" altLang="fr-FR" sz="1600" b="1" dirty="0"/>
          </a:p>
          <a:p>
            <a:pPr algn="just"/>
            <a:r>
              <a:rPr lang="fr-FR" altLang="fr-FR" sz="1600" b="1" dirty="0"/>
              <a:t>Guide du secret statistique</a:t>
            </a:r>
          </a:p>
          <a:p>
            <a:pPr algn="just"/>
            <a:r>
              <a:rPr lang="fr-FR" altLang="fr-FR" sz="1200" b="1" dirty="0">
                <a:hlinkClick r:id="rId10">
                  <a:extLst>
                    <a:ext uri="{A12FA001-AC4F-418D-AE19-62706E023703}">
                      <ahyp:hlinkClr xmlns:ahyp="http://schemas.microsoft.com/office/drawing/2018/hyperlinkcolor" val="tx"/>
                    </a:ext>
                  </a:extLst>
                </a:hlinkClick>
              </a:rPr>
              <a:t>https://www.insee.fr/fr/statistiques/fichier/4174982/guide-secret.pdf</a:t>
            </a:r>
            <a:endParaRPr lang="fr-FR" altLang="fr-FR" sz="1200" b="1" dirty="0"/>
          </a:p>
          <a:p>
            <a:pPr algn="just"/>
            <a:r>
              <a:rPr lang="fr-FR" altLang="fr-FR" sz="1600" b="1" dirty="0"/>
              <a:t>Règle de confidentialité pour les sorties</a:t>
            </a:r>
          </a:p>
          <a:p>
            <a:pPr algn="just"/>
            <a:r>
              <a:rPr lang="fr-FR" altLang="fr-FR" sz="1200" b="1" dirty="0">
                <a:hlinkClick r:id="rId11">
                  <a:extLst>
                    <a:ext uri="{A12FA001-AC4F-418D-AE19-62706E023703}">
                      <ahyp:hlinkClr xmlns:ahyp="http://schemas.microsoft.com/office/drawing/2018/hyperlinkcolor" val="tx"/>
                    </a:ext>
                  </a:extLst>
                </a:hlinkClick>
              </a:rPr>
              <a:t>https://www.casd.eu/wp/wp-content/uploads/2017/10/Regles_de_confidentialite_utilisateurs.pdf</a:t>
            </a:r>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spTree>
    <p:extLst>
      <p:ext uri="{BB962C8B-B14F-4D97-AF65-F5344CB8AC3E}">
        <p14:creationId xmlns:p14="http://schemas.microsoft.com/office/powerpoint/2010/main" val="3976110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2"/>
          </p:nvPr>
        </p:nvSpPr>
        <p:spPr/>
        <p:txBody>
          <a:bodyPr/>
          <a:lstStyle/>
          <a:p>
            <a:fld id="{42E3DED4-C4B3-4615-842E-81900945BF47}" type="slidenum">
              <a:rPr lang="fr-FR" smtClean="0"/>
              <a:pPr/>
              <a:t>38</a:t>
            </a:fld>
            <a:endParaRPr lang="fr-FR" dirty="0"/>
          </a:p>
        </p:txBody>
      </p:sp>
    </p:spTree>
    <p:extLst>
      <p:ext uri="{BB962C8B-B14F-4D97-AF65-F5344CB8AC3E}">
        <p14:creationId xmlns:p14="http://schemas.microsoft.com/office/powerpoint/2010/main" val="247014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4</a:t>
            </a:fld>
            <a:endParaRPr lang="fr-FR" dirty="0"/>
          </a:p>
        </p:txBody>
      </p:sp>
      <p:sp>
        <p:nvSpPr>
          <p:cNvPr id="5" name="Titre 1"/>
          <p:cNvSpPr txBox="1">
            <a:spLocks/>
          </p:cNvSpPr>
          <p:nvPr/>
        </p:nvSpPr>
        <p:spPr>
          <a:xfrm>
            <a:off x="628650" y="365126"/>
            <a:ext cx="7886700" cy="669591"/>
          </a:xfrm>
          <a:prstGeom prst="rect">
            <a:avLst/>
          </a:prstGeom>
        </p:spPr>
        <p:txBody>
          <a:bodyPr>
            <a:normAutofit fontScale="82500" lnSpcReduction="10000"/>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a:r>
              <a:rPr lang="fr-FR" dirty="0"/>
              <a:t>Historique : nos données personnelles sont partout</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214" y="2420887"/>
            <a:ext cx="1950244" cy="176212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72" y="2186899"/>
            <a:ext cx="1252059" cy="757001"/>
          </a:xfrm>
          <a:prstGeom prst="rect">
            <a:avLst/>
          </a:prstGeom>
        </p:spPr>
      </p:pic>
      <p:pic>
        <p:nvPicPr>
          <p:cNvPr id="10" name="Picture 2" descr="C:\Users\Ezekiel\Desktop\carte-vitale-300x292.png"/>
          <p:cNvPicPr>
            <a:picLocks noChangeAspect="1" noChangeArrowheads="1"/>
          </p:cNvPicPr>
          <p:nvPr/>
        </p:nvPicPr>
        <p:blipFill>
          <a:blip r:embed="rId4" cstate="print"/>
          <a:srcRect/>
          <a:stretch>
            <a:fillRect/>
          </a:stretch>
        </p:blipFill>
        <p:spPr bwMode="auto">
          <a:xfrm>
            <a:off x="234935" y="2061837"/>
            <a:ext cx="776037" cy="1007124"/>
          </a:xfrm>
          <a:prstGeom prst="rect">
            <a:avLst/>
          </a:prstGeom>
          <a:noFill/>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620189"/>
            <a:ext cx="2030305" cy="1602413"/>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7351" y="4727114"/>
            <a:ext cx="2311291" cy="1098273"/>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2" y="3068960"/>
            <a:ext cx="1491634" cy="1325896"/>
          </a:xfrm>
          <a:prstGeom prst="rect">
            <a:avLst/>
          </a:prstGeom>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3573" y="1741580"/>
            <a:ext cx="3016197" cy="222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e 16"/>
          <p:cNvGrpSpPr/>
          <p:nvPr/>
        </p:nvGrpSpPr>
        <p:grpSpPr>
          <a:xfrm>
            <a:off x="5580112" y="4083858"/>
            <a:ext cx="3374986" cy="2138744"/>
            <a:chOff x="3059832" y="4653136"/>
            <a:chExt cx="2952329" cy="1746429"/>
          </a:xfrm>
        </p:grpSpPr>
        <p:pic>
          <p:nvPicPr>
            <p:cNvPr id="5124" name="Picture 4" descr="Le RGPD entre officiellement en vigueur ce 25 mai 2018. (crédit : Geralt / Pixab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9832" y="4864576"/>
              <a:ext cx="2304256" cy="153498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499992" y="4653136"/>
              <a:ext cx="1512169" cy="646331"/>
            </a:xfrm>
            <a:prstGeom prst="rect">
              <a:avLst/>
            </a:prstGeom>
            <a:solidFill>
              <a:schemeClr val="bg1">
                <a:lumMod val="95000"/>
              </a:schemeClr>
            </a:solidFill>
          </p:spPr>
          <p:txBody>
            <a:bodyPr wrap="square" lIns="36000" rIns="36000" rtlCol="0">
              <a:spAutoFit/>
            </a:bodyPr>
            <a:lstStyle/>
            <a:p>
              <a:r>
                <a:rPr lang="fr-FR" sz="3600" dirty="0"/>
                <a:t>RGPD</a:t>
              </a:r>
            </a:p>
          </p:txBody>
        </p:sp>
      </p:grpSp>
      <p:sp>
        <p:nvSpPr>
          <p:cNvPr id="4" name="ZoneTexte 3">
            <a:extLst>
              <a:ext uri="{FF2B5EF4-FFF2-40B4-BE49-F238E27FC236}">
                <a16:creationId xmlns:a16="http://schemas.microsoft.com/office/drawing/2014/main" id="{3F6B7380-F011-4561-8E48-92C3B6E7A962}"/>
              </a:ext>
            </a:extLst>
          </p:cNvPr>
          <p:cNvSpPr txBox="1"/>
          <p:nvPr/>
        </p:nvSpPr>
        <p:spPr>
          <a:xfrm>
            <a:off x="1115616" y="1700808"/>
            <a:ext cx="697627" cy="369332"/>
          </a:xfrm>
          <a:prstGeom prst="rect">
            <a:avLst/>
          </a:prstGeom>
          <a:noFill/>
        </p:spPr>
        <p:txBody>
          <a:bodyPr wrap="none" rtlCol="0">
            <a:spAutoFit/>
          </a:bodyPr>
          <a:lstStyle/>
          <a:p>
            <a:r>
              <a:rPr lang="fr-FR" dirty="0"/>
              <a:t>1978</a:t>
            </a:r>
          </a:p>
        </p:txBody>
      </p:sp>
      <p:sp>
        <p:nvSpPr>
          <p:cNvPr id="6" name="ZoneTexte 5">
            <a:extLst>
              <a:ext uri="{FF2B5EF4-FFF2-40B4-BE49-F238E27FC236}">
                <a16:creationId xmlns:a16="http://schemas.microsoft.com/office/drawing/2014/main" id="{7DA848CF-9966-46EB-BFD5-9B2647736AF0}"/>
              </a:ext>
            </a:extLst>
          </p:cNvPr>
          <p:cNvSpPr txBox="1"/>
          <p:nvPr/>
        </p:nvSpPr>
        <p:spPr>
          <a:xfrm>
            <a:off x="3494315" y="1700808"/>
            <a:ext cx="697627" cy="369332"/>
          </a:xfrm>
          <a:prstGeom prst="rect">
            <a:avLst/>
          </a:prstGeom>
          <a:noFill/>
        </p:spPr>
        <p:txBody>
          <a:bodyPr wrap="none" rtlCol="0">
            <a:spAutoFit/>
          </a:bodyPr>
          <a:lstStyle/>
          <a:p>
            <a:r>
              <a:rPr lang="fr-FR" dirty="0"/>
              <a:t>2018</a:t>
            </a:r>
          </a:p>
        </p:txBody>
      </p:sp>
    </p:spTree>
    <p:extLst>
      <p:ext uri="{BB962C8B-B14F-4D97-AF65-F5344CB8AC3E}">
        <p14:creationId xmlns:p14="http://schemas.microsoft.com/office/powerpoint/2010/main" val="26016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a:xfrm>
            <a:off x="8134433" y="6244697"/>
            <a:ext cx="720090" cy="226579"/>
          </a:xfrm>
        </p:spPr>
        <p:txBody>
          <a:bodyPr/>
          <a:lstStyle/>
          <a:p>
            <a:fld id="{42E3DED4-C4B3-4615-842E-81900945BF47}" type="slidenum">
              <a:rPr lang="fr-FR" smtClean="0"/>
              <a:pPr/>
              <a:t>5</a:t>
            </a:fld>
            <a:endParaRPr lang="fr-FR" dirty="0"/>
          </a:p>
        </p:txBody>
      </p:sp>
      <p:sp>
        <p:nvSpPr>
          <p:cNvPr id="4" name="Titre 3"/>
          <p:cNvSpPr>
            <a:spLocks noGrp="1"/>
          </p:cNvSpPr>
          <p:nvPr>
            <p:ph type="title"/>
          </p:nvPr>
        </p:nvSpPr>
        <p:spPr>
          <a:xfrm>
            <a:off x="539552" y="116632"/>
            <a:ext cx="8023860" cy="621757"/>
          </a:xfrm>
        </p:spPr>
        <p:txBody>
          <a:bodyPr/>
          <a:lstStyle/>
          <a:p>
            <a:pPr algn="ctr"/>
            <a:r>
              <a:rPr lang="fr-FR" dirty="0"/>
              <a:t>LE PERIMETRE CONCERNE</a:t>
            </a:r>
          </a:p>
        </p:txBody>
      </p:sp>
      <p:sp>
        <p:nvSpPr>
          <p:cNvPr id="5" name="ZoneTexte 4"/>
          <p:cNvSpPr txBox="1"/>
          <p:nvPr/>
        </p:nvSpPr>
        <p:spPr>
          <a:xfrm>
            <a:off x="1278244" y="738389"/>
            <a:ext cx="5112569" cy="2000548"/>
          </a:xfrm>
          <a:prstGeom prst="rect">
            <a:avLst/>
          </a:prstGeom>
          <a:noFill/>
        </p:spPr>
        <p:txBody>
          <a:bodyPr wrap="square" rtlCol="0">
            <a:spAutoFit/>
          </a:bodyPr>
          <a:lstStyle/>
          <a:p>
            <a:pPr algn="just"/>
            <a:r>
              <a:rPr lang="fr-FR" b="1" dirty="0"/>
              <a:t>Donnée à caractère personnel : </a:t>
            </a:r>
          </a:p>
          <a:p>
            <a:pPr algn="just"/>
            <a:r>
              <a:rPr lang="fr-FR" i="1" dirty="0"/>
              <a:t>« … toute information [ou ensemble d’informations] relative à une personne physique identifiée ou qui peut être identifiée, directement ou indirectement … » </a:t>
            </a:r>
          </a:p>
          <a:p>
            <a:pPr algn="just"/>
            <a:r>
              <a:rPr lang="fr-FR" dirty="0"/>
              <a:t>Y compris </a:t>
            </a:r>
            <a:r>
              <a:rPr lang="fr-FR" dirty="0" err="1"/>
              <a:t>ré-identification</a:t>
            </a:r>
            <a:r>
              <a:rPr lang="fr-FR" dirty="0"/>
              <a:t> ultérieure</a:t>
            </a:r>
          </a:p>
          <a:p>
            <a:endParaRPr lang="fr-FR" sz="1600" b="1" i="1"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465" y="738389"/>
            <a:ext cx="2419314" cy="3793958"/>
          </a:xfrm>
          <a:prstGeom prst="rect">
            <a:avLst/>
          </a:prstGeom>
        </p:spPr>
      </p:pic>
      <p:sp>
        <p:nvSpPr>
          <p:cNvPr id="7" name="ZoneTexte 6"/>
          <p:cNvSpPr txBox="1"/>
          <p:nvPr/>
        </p:nvSpPr>
        <p:spPr>
          <a:xfrm>
            <a:off x="5473962" y="4709210"/>
            <a:ext cx="3024337" cy="1477328"/>
          </a:xfrm>
          <a:prstGeom prst="rect">
            <a:avLst/>
          </a:prstGeom>
          <a:noFill/>
        </p:spPr>
        <p:txBody>
          <a:bodyPr wrap="square" rtlCol="0">
            <a:spAutoFit/>
          </a:bodyPr>
          <a:lstStyle/>
          <a:p>
            <a:r>
              <a:rPr lang="fr-FR" b="1" dirty="0"/>
              <a:t>Etablissements en Europe</a:t>
            </a:r>
          </a:p>
          <a:p>
            <a:r>
              <a:rPr lang="fr-FR" dirty="0"/>
              <a:t>ou</a:t>
            </a:r>
          </a:p>
          <a:p>
            <a:r>
              <a:rPr lang="fr-FR" b="1" dirty="0"/>
              <a:t>Offre de biens et services aux citoyens européens</a:t>
            </a:r>
            <a:endParaRPr lang="fr-FR" i="1" dirty="0"/>
          </a:p>
        </p:txBody>
      </p:sp>
      <p:pic>
        <p:nvPicPr>
          <p:cNvPr id="8" name="Picture 2" descr="C:\Users\Ezekiel\Desktop\Conservation.jpg"/>
          <p:cNvPicPr>
            <a:picLocks noChangeAspect="1" noChangeArrowheads="1"/>
          </p:cNvPicPr>
          <p:nvPr/>
        </p:nvPicPr>
        <p:blipFill>
          <a:blip r:embed="rId3" cstate="print"/>
          <a:srcRect/>
          <a:stretch>
            <a:fillRect/>
          </a:stretch>
        </p:blipFill>
        <p:spPr bwMode="auto">
          <a:xfrm>
            <a:off x="-9748" y="3810342"/>
            <a:ext cx="2813252" cy="2376196"/>
          </a:xfrm>
          <a:prstGeom prst="rect">
            <a:avLst/>
          </a:prstGeom>
          <a:noFill/>
        </p:spPr>
      </p:pic>
      <p:pic>
        <p:nvPicPr>
          <p:cNvPr id="9" name="Picture 2" descr="C:\Users\Ezekiel\Desktop\protection-donnees-9-mois-pour-etre-conforme-RGPD.png"/>
          <p:cNvPicPr>
            <a:picLocks noChangeAspect="1" noChangeArrowheads="1"/>
          </p:cNvPicPr>
          <p:nvPr/>
        </p:nvPicPr>
        <p:blipFill>
          <a:blip r:embed="rId4" cstate="print"/>
          <a:srcRect/>
          <a:stretch>
            <a:fillRect/>
          </a:stretch>
        </p:blipFill>
        <p:spPr bwMode="auto">
          <a:xfrm>
            <a:off x="3026017" y="4532347"/>
            <a:ext cx="2266238" cy="1799561"/>
          </a:xfrm>
          <a:prstGeom prst="rect">
            <a:avLst/>
          </a:prstGeom>
          <a:noFill/>
        </p:spPr>
      </p:pic>
      <p:sp>
        <p:nvSpPr>
          <p:cNvPr id="10" name="ZoneTexte 9"/>
          <p:cNvSpPr txBox="1"/>
          <p:nvPr/>
        </p:nvSpPr>
        <p:spPr>
          <a:xfrm>
            <a:off x="107504" y="2635368"/>
            <a:ext cx="5714999" cy="1200329"/>
          </a:xfrm>
          <a:prstGeom prst="rect">
            <a:avLst/>
          </a:prstGeom>
          <a:noFill/>
        </p:spPr>
        <p:txBody>
          <a:bodyPr wrap="square" rtlCol="0">
            <a:spAutoFit/>
          </a:bodyPr>
          <a:lstStyle/>
          <a:p>
            <a:r>
              <a:rPr lang="fr-FR" b="1" dirty="0"/>
              <a:t>Traitement : </a:t>
            </a:r>
          </a:p>
          <a:p>
            <a:r>
              <a:rPr lang="fr-FR" i="1" dirty="0"/>
              <a:t>«  … toute opération ou tout ensemble d’opérations portant sur de telles données, quel que soit le procédé utilisé… »</a:t>
            </a:r>
          </a:p>
        </p:txBody>
      </p:sp>
    </p:spTree>
    <p:extLst>
      <p:ext uri="{BB962C8B-B14F-4D97-AF65-F5344CB8AC3E}">
        <p14:creationId xmlns:p14="http://schemas.microsoft.com/office/powerpoint/2010/main" val="22708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FB01E3-7F47-4F33-9774-A5D7EB0C2D87}"/>
              </a:ext>
            </a:extLst>
          </p:cNvPr>
          <p:cNvSpPr>
            <a:spLocks noGrp="1"/>
          </p:cNvSpPr>
          <p:nvPr>
            <p:ph type="dt" sz="half" idx="10"/>
          </p:nvPr>
        </p:nvSpPr>
        <p:spPr/>
        <p:txBody>
          <a:bodyPr/>
          <a:lstStyle/>
          <a:p>
            <a:r>
              <a:rPr lang="fr-FR" dirty="0"/>
              <a:t>06/04/2022</a:t>
            </a:r>
          </a:p>
        </p:txBody>
      </p:sp>
      <p:sp>
        <p:nvSpPr>
          <p:cNvPr id="3" name="Espace réservé du numéro de diapositive 2">
            <a:extLst>
              <a:ext uri="{FF2B5EF4-FFF2-40B4-BE49-F238E27FC236}">
                <a16:creationId xmlns:a16="http://schemas.microsoft.com/office/drawing/2014/main" id="{699F2197-BA60-452A-8C8D-0FFAA8E18C46}"/>
              </a:ext>
            </a:extLst>
          </p:cNvPr>
          <p:cNvSpPr>
            <a:spLocks noGrp="1"/>
          </p:cNvSpPr>
          <p:nvPr>
            <p:ph type="sldNum" sz="quarter" idx="11"/>
          </p:nvPr>
        </p:nvSpPr>
        <p:spPr/>
        <p:txBody>
          <a:bodyPr/>
          <a:lstStyle/>
          <a:p>
            <a:fld id="{42E3DED4-C4B3-4615-842E-81900945BF47}" type="slidenum">
              <a:rPr lang="fr-FR" smtClean="0"/>
              <a:pPr/>
              <a:t>6</a:t>
            </a:fld>
            <a:endParaRPr lang="fr-FR" dirty="0"/>
          </a:p>
        </p:txBody>
      </p:sp>
      <p:sp>
        <p:nvSpPr>
          <p:cNvPr id="4" name="Titre 3">
            <a:extLst>
              <a:ext uri="{FF2B5EF4-FFF2-40B4-BE49-F238E27FC236}">
                <a16:creationId xmlns:a16="http://schemas.microsoft.com/office/drawing/2014/main" id="{0188BEBA-48E9-4751-B859-A5D1116F14BD}"/>
              </a:ext>
            </a:extLst>
          </p:cNvPr>
          <p:cNvSpPr>
            <a:spLocks noGrp="1"/>
          </p:cNvSpPr>
          <p:nvPr>
            <p:ph type="title"/>
          </p:nvPr>
        </p:nvSpPr>
        <p:spPr>
          <a:xfrm>
            <a:off x="662940" y="485775"/>
            <a:ext cx="8023860" cy="710977"/>
          </a:xfrm>
        </p:spPr>
        <p:txBody>
          <a:bodyPr/>
          <a:lstStyle/>
          <a:p>
            <a:pPr algn="ctr"/>
            <a:r>
              <a:rPr lang="fr-FR" dirty="0"/>
              <a:t>Les acteurs</a:t>
            </a:r>
          </a:p>
        </p:txBody>
      </p:sp>
      <p:sp>
        <p:nvSpPr>
          <p:cNvPr id="5" name="Espace réservé du texte 4">
            <a:extLst>
              <a:ext uri="{FF2B5EF4-FFF2-40B4-BE49-F238E27FC236}">
                <a16:creationId xmlns:a16="http://schemas.microsoft.com/office/drawing/2014/main" id="{407E1F88-D6C7-47B0-9422-C79B05DC7CC2}"/>
              </a:ext>
            </a:extLst>
          </p:cNvPr>
          <p:cNvSpPr>
            <a:spLocks noGrp="1"/>
          </p:cNvSpPr>
          <p:nvPr>
            <p:ph type="body" sz="quarter" idx="12"/>
          </p:nvPr>
        </p:nvSpPr>
        <p:spPr>
          <a:xfrm>
            <a:off x="560070" y="1340768"/>
            <a:ext cx="8023860" cy="3240360"/>
          </a:xfrm>
        </p:spPr>
        <p:txBody>
          <a:bodyPr/>
          <a:lstStyle/>
          <a:p>
            <a:pPr algn="just">
              <a:spcBef>
                <a:spcPts val="0"/>
              </a:spcBef>
              <a:spcAft>
                <a:spcPts val="0"/>
              </a:spcAft>
            </a:pPr>
            <a:r>
              <a:rPr lang="fr-FR" sz="1800" dirty="0">
                <a:solidFill>
                  <a:schemeClr val="tx1"/>
                </a:solidFill>
              </a:rPr>
              <a:t>Au niveau européen :</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RGPD = Règlement Général sur la Protection des Données</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Règlement, pas directive, applicable sans transposition</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Obligatoire depuis le 25 mai 2018</a:t>
            </a:r>
          </a:p>
          <a:p>
            <a:pPr>
              <a:spcBef>
                <a:spcPts val="0"/>
              </a:spcBef>
              <a:spcAft>
                <a:spcPts val="0"/>
              </a:spcAft>
            </a:pPr>
            <a:endParaRPr lang="fr-FR" dirty="0">
              <a:solidFill>
                <a:srgbClr val="002060"/>
              </a:solidFill>
            </a:endParaRPr>
          </a:p>
          <a:p>
            <a:pPr algn="just">
              <a:spcBef>
                <a:spcPts val="0"/>
              </a:spcBef>
              <a:spcAft>
                <a:spcPts val="0"/>
              </a:spcAft>
            </a:pPr>
            <a:r>
              <a:rPr lang="fr-FR" sz="1800" dirty="0">
                <a:solidFill>
                  <a:schemeClr val="tx1"/>
                </a:solidFill>
              </a:rPr>
              <a:t>Au niveau français :</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Loi Informatique et Libertés de 1978, version du 06/08/2018</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Décrets d’applications</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CNIL : Commission Nationale Informatique et Libertés</a:t>
            </a:r>
          </a:p>
          <a:p>
            <a:pPr marL="285750" indent="-285750" algn="just">
              <a:spcBef>
                <a:spcPts val="0"/>
              </a:spcBef>
              <a:spcAft>
                <a:spcPts val="0"/>
              </a:spcAft>
              <a:buFont typeface="Wingdings" panose="05000000000000000000" pitchFamily="2" charset="2"/>
              <a:buChar char="ü"/>
            </a:pPr>
            <a:r>
              <a:rPr lang="fr-FR" sz="1800" b="0" dirty="0">
                <a:solidFill>
                  <a:schemeClr val="tx1"/>
                </a:solidFill>
              </a:rPr>
              <a:t>Au niveau européen : le G29, devenu le CEPD</a:t>
            </a:r>
          </a:p>
        </p:txBody>
      </p:sp>
      <p:pic>
        <p:nvPicPr>
          <p:cNvPr id="6" name="Image 5">
            <a:extLst>
              <a:ext uri="{FF2B5EF4-FFF2-40B4-BE49-F238E27FC236}">
                <a16:creationId xmlns:a16="http://schemas.microsoft.com/office/drawing/2014/main" id="{9AC6F8F4-C661-4762-A863-C2595E932263}"/>
              </a:ext>
            </a:extLst>
          </p:cNvPr>
          <p:cNvPicPr>
            <a:picLocks noChangeAspect="1"/>
          </p:cNvPicPr>
          <p:nvPr/>
        </p:nvPicPr>
        <p:blipFill>
          <a:blip r:embed="rId2"/>
          <a:stretch>
            <a:fillRect/>
          </a:stretch>
        </p:blipFill>
        <p:spPr>
          <a:xfrm>
            <a:off x="493395" y="4509120"/>
            <a:ext cx="8362950" cy="1628775"/>
          </a:xfrm>
          <a:prstGeom prst="rect">
            <a:avLst/>
          </a:prstGeom>
        </p:spPr>
      </p:pic>
    </p:spTree>
    <p:extLst>
      <p:ext uri="{BB962C8B-B14F-4D97-AF65-F5344CB8AC3E}">
        <p14:creationId xmlns:p14="http://schemas.microsoft.com/office/powerpoint/2010/main" val="336456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904" y="1081088"/>
            <a:ext cx="1500489" cy="6617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90488" indent="-90488">
              <a:buFont typeface="Arial" panose="020B0604020202020204" pitchFamily="34" charset="0"/>
              <a:buChar char="•"/>
            </a:pPr>
            <a:r>
              <a:rPr lang="fr-FR" altLang="fr-FR" sz="1400" dirty="0"/>
              <a:t>Déterminées</a:t>
            </a:r>
          </a:p>
          <a:p>
            <a:pPr marL="90488" indent="-90488">
              <a:buFont typeface="Arial" panose="020B0604020202020204" pitchFamily="34" charset="0"/>
              <a:buChar char="•"/>
            </a:pPr>
            <a:r>
              <a:rPr lang="fr-FR" altLang="fr-FR" sz="1400" dirty="0"/>
              <a:t>Légitimes</a:t>
            </a:r>
          </a:p>
        </p:txBody>
      </p:sp>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7</a:t>
            </a:fld>
            <a:endParaRPr lang="fr-FR" dirty="0"/>
          </a:p>
        </p:txBody>
      </p:sp>
      <p:sp>
        <p:nvSpPr>
          <p:cNvPr id="4" name="Titre 3"/>
          <p:cNvSpPr>
            <a:spLocks noGrp="1"/>
          </p:cNvSpPr>
          <p:nvPr>
            <p:ph type="title"/>
          </p:nvPr>
        </p:nvSpPr>
        <p:spPr>
          <a:xfrm>
            <a:off x="467544" y="332656"/>
            <a:ext cx="8023860" cy="638969"/>
          </a:xfrm>
        </p:spPr>
        <p:txBody>
          <a:bodyPr/>
          <a:lstStyle/>
          <a:p>
            <a:pPr algn="ctr"/>
            <a:r>
              <a:rPr lang="fr-FR" dirty="0"/>
              <a:t>Les grands principes</a:t>
            </a:r>
          </a:p>
        </p:txBody>
      </p:sp>
      <p:graphicFrame>
        <p:nvGraphicFramePr>
          <p:cNvPr id="5" name="Diagramme 4"/>
          <p:cNvGraphicFramePr/>
          <p:nvPr>
            <p:extLst>
              <p:ext uri="{D42A27DB-BD31-4B8C-83A1-F6EECF244321}">
                <p14:modId xmlns:p14="http://schemas.microsoft.com/office/powerpoint/2010/main" val="1879580385"/>
              </p:ext>
            </p:extLst>
          </p:nvPr>
        </p:nvGraphicFramePr>
        <p:xfrm>
          <a:off x="395536" y="1052736"/>
          <a:ext cx="56495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539552" y="3573016"/>
            <a:ext cx="1287532" cy="369332"/>
          </a:xfrm>
          <a:prstGeom prst="rect">
            <a:avLst/>
          </a:prstGeom>
          <a:noFill/>
        </p:spPr>
        <p:txBody>
          <a:bodyPr wrap="none" rtlCol="0">
            <a:spAutoFit/>
          </a:bodyPr>
          <a:lstStyle/>
          <a:p>
            <a:r>
              <a:rPr lang="fr-FR" dirty="0">
                <a:solidFill>
                  <a:schemeClr val="bg1"/>
                </a:solidFill>
              </a:rPr>
              <a:t>Pertinence</a:t>
            </a:r>
          </a:p>
        </p:txBody>
      </p:sp>
      <p:sp>
        <p:nvSpPr>
          <p:cNvPr id="7" name="ZoneTexte 6"/>
          <p:cNvSpPr txBox="1"/>
          <p:nvPr/>
        </p:nvSpPr>
        <p:spPr>
          <a:xfrm>
            <a:off x="4499992" y="3342183"/>
            <a:ext cx="1512168" cy="830997"/>
          </a:xfrm>
          <a:prstGeom prst="rect">
            <a:avLst/>
          </a:prstGeom>
          <a:noFill/>
        </p:spPr>
        <p:txBody>
          <a:bodyPr wrap="square" rtlCol="0">
            <a:spAutoFit/>
          </a:bodyPr>
          <a:lstStyle/>
          <a:p>
            <a:pPr algn="ctr"/>
            <a:r>
              <a:rPr lang="fr-FR" sz="1600" dirty="0">
                <a:solidFill>
                  <a:schemeClr val="bg1"/>
                </a:solidFill>
              </a:rPr>
              <a:t>Durée de conservation limitée</a:t>
            </a:r>
          </a:p>
        </p:txBody>
      </p:sp>
      <p:sp>
        <p:nvSpPr>
          <p:cNvPr id="9" name="Rectangle 8"/>
          <p:cNvSpPr/>
          <p:nvPr/>
        </p:nvSpPr>
        <p:spPr>
          <a:xfrm>
            <a:off x="10716" y="4173180"/>
            <a:ext cx="1596242" cy="563015"/>
          </a:xfrm>
          <a:prstGeom prst="rect">
            <a:avLst/>
          </a:prstGeom>
          <a:solidFill>
            <a:schemeClr val="bg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r>
              <a:rPr lang="fr-FR" altLang="fr-FR" sz="1600" b="1" dirty="0"/>
              <a:t>Minimisation</a:t>
            </a:r>
          </a:p>
        </p:txBody>
      </p:sp>
      <p:sp>
        <p:nvSpPr>
          <p:cNvPr id="10" name="ZoneTexte 9"/>
          <p:cNvSpPr txBox="1"/>
          <p:nvPr/>
        </p:nvSpPr>
        <p:spPr>
          <a:xfrm>
            <a:off x="6250836" y="5157192"/>
            <a:ext cx="2448272" cy="1015663"/>
          </a:xfrm>
          <a:prstGeom prst="rect">
            <a:avLst/>
          </a:prstGeom>
          <a:noFill/>
        </p:spPr>
        <p:txBody>
          <a:bodyPr wrap="square" rtlCol="0">
            <a:spAutoFit/>
          </a:bodyPr>
          <a:lstStyle/>
          <a:p>
            <a:pPr algn="ctr"/>
            <a:r>
              <a:rPr lang="fr-FR" sz="2000" b="1" dirty="0"/>
              <a:t>Principes intuitifs</a:t>
            </a:r>
            <a:br>
              <a:rPr lang="fr-FR" sz="2000" b="1" dirty="0"/>
            </a:br>
            <a:r>
              <a:rPr lang="fr-FR" sz="2000" b="1" dirty="0"/>
              <a:t>Et si c’était mes données …</a:t>
            </a:r>
            <a:endParaRPr lang="fr-FR" dirty="0"/>
          </a:p>
        </p:txBody>
      </p:sp>
    </p:spTree>
    <p:extLst>
      <p:ext uri="{BB962C8B-B14F-4D97-AF65-F5344CB8AC3E}">
        <p14:creationId xmlns:p14="http://schemas.microsoft.com/office/powerpoint/2010/main" val="17288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p:bldAsOne/>
      </p:bldGraphic>
      <p:bldP spid="6" grpId="0"/>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06/04/2022</a:t>
            </a:r>
          </a:p>
        </p:txBody>
      </p:sp>
      <p:sp>
        <p:nvSpPr>
          <p:cNvPr id="3" name="Espace réservé du numéro de diapositive 2"/>
          <p:cNvSpPr>
            <a:spLocks noGrp="1"/>
          </p:cNvSpPr>
          <p:nvPr>
            <p:ph type="sldNum" sz="quarter" idx="11"/>
          </p:nvPr>
        </p:nvSpPr>
        <p:spPr/>
        <p:txBody>
          <a:bodyPr/>
          <a:lstStyle/>
          <a:p>
            <a:fld id="{42E3DED4-C4B3-4615-842E-81900945BF47}" type="slidenum">
              <a:rPr lang="fr-FR" smtClean="0"/>
              <a:pPr/>
              <a:t>8</a:t>
            </a:fld>
            <a:endParaRPr lang="fr-FR" dirty="0"/>
          </a:p>
        </p:txBody>
      </p:sp>
      <p:sp>
        <p:nvSpPr>
          <p:cNvPr id="4" name="Titre 3"/>
          <p:cNvSpPr>
            <a:spLocks noGrp="1"/>
          </p:cNvSpPr>
          <p:nvPr>
            <p:ph type="title"/>
          </p:nvPr>
        </p:nvSpPr>
        <p:spPr>
          <a:xfrm>
            <a:off x="409074" y="485775"/>
            <a:ext cx="8277726" cy="566961"/>
          </a:xfrm>
        </p:spPr>
        <p:txBody>
          <a:bodyPr/>
          <a:lstStyle/>
          <a:p>
            <a:pPr algn="ctr"/>
            <a:r>
              <a:rPr lang="fr-FR" dirty="0"/>
              <a:t>Les finalités et la base juridique</a:t>
            </a:r>
          </a:p>
        </p:txBody>
      </p:sp>
      <p:sp>
        <p:nvSpPr>
          <p:cNvPr id="5" name="ZoneTexte 4"/>
          <p:cNvSpPr txBox="1"/>
          <p:nvPr/>
        </p:nvSpPr>
        <p:spPr>
          <a:xfrm>
            <a:off x="621913" y="1902413"/>
            <a:ext cx="8267381" cy="3970318"/>
          </a:xfrm>
          <a:prstGeom prst="rect">
            <a:avLst/>
          </a:prstGeom>
          <a:noFill/>
        </p:spPr>
        <p:txBody>
          <a:bodyPr wrap="square" rtlCol="0">
            <a:spAutoFit/>
          </a:bodyPr>
          <a:lstStyle/>
          <a:p>
            <a:pPr algn="just"/>
            <a:r>
              <a:rPr lang="fr-FR" b="1" dirty="0"/>
              <a:t>Finalités</a:t>
            </a:r>
          </a:p>
          <a:p>
            <a:pPr marL="285750" indent="-285750" algn="just">
              <a:buFont typeface="Wingdings" panose="05000000000000000000" pitchFamily="2" charset="2"/>
              <a:buChar char="ü"/>
            </a:pPr>
            <a:r>
              <a:rPr lang="fr-FR" dirty="0"/>
              <a:t>La raison d’être du traitement</a:t>
            </a:r>
          </a:p>
          <a:p>
            <a:pPr marL="285750" indent="-285750" algn="just">
              <a:buFont typeface="Wingdings" panose="05000000000000000000" pitchFamily="2" charset="2"/>
              <a:buChar char="ü"/>
            </a:pPr>
            <a:r>
              <a:rPr lang="fr-FR" dirty="0"/>
              <a:t>Ses limites</a:t>
            </a:r>
          </a:p>
          <a:p>
            <a:pPr algn="just"/>
            <a:endParaRPr lang="fr-FR" b="1" dirty="0"/>
          </a:p>
          <a:p>
            <a:pPr algn="just"/>
            <a:r>
              <a:rPr lang="fr-FR" b="1" dirty="0"/>
              <a:t>Base juridique du traitement</a:t>
            </a:r>
          </a:p>
          <a:p>
            <a:pPr marL="285750" indent="-285750" algn="just">
              <a:buFont typeface="Wingdings" panose="05000000000000000000" pitchFamily="2" charset="2"/>
              <a:buChar char="ü"/>
            </a:pPr>
            <a:r>
              <a:rPr lang="fr-FR" altLang="fr-FR" dirty="0"/>
              <a:t>Consentement</a:t>
            </a:r>
          </a:p>
          <a:p>
            <a:pPr marL="285750" indent="-285750" algn="just">
              <a:buFont typeface="Wingdings" panose="05000000000000000000" pitchFamily="2" charset="2"/>
              <a:buChar char="ü"/>
            </a:pPr>
            <a:r>
              <a:rPr lang="fr-FR" altLang="fr-FR" dirty="0"/>
              <a:t>Exécution d’un contrat (ou sa préparation)</a:t>
            </a:r>
          </a:p>
          <a:p>
            <a:pPr marL="285750" indent="-285750" algn="just">
              <a:buFont typeface="Wingdings" panose="05000000000000000000" pitchFamily="2" charset="2"/>
              <a:buChar char="ü"/>
            </a:pPr>
            <a:r>
              <a:rPr lang="fr-FR" altLang="fr-FR" dirty="0"/>
              <a:t>Obligation légale</a:t>
            </a:r>
          </a:p>
          <a:p>
            <a:pPr marL="285750" indent="-285750" algn="just">
              <a:buFont typeface="Wingdings" panose="05000000000000000000" pitchFamily="2" charset="2"/>
              <a:buChar char="ü"/>
            </a:pPr>
            <a:r>
              <a:rPr lang="fr-FR" altLang="fr-FR" dirty="0"/>
              <a:t>Mission d’intérêt public</a:t>
            </a:r>
          </a:p>
          <a:p>
            <a:pPr marL="285750" indent="-285750" algn="just">
              <a:buFont typeface="Wingdings" panose="05000000000000000000" pitchFamily="2" charset="2"/>
              <a:buChar char="ü"/>
            </a:pPr>
            <a:r>
              <a:rPr lang="fr-FR" altLang="fr-FR" dirty="0"/>
              <a:t>Sauvegarde des intérêts vitaux</a:t>
            </a:r>
          </a:p>
          <a:p>
            <a:pPr marL="285750" indent="-285750" algn="just">
              <a:buFont typeface="Wingdings" panose="05000000000000000000" pitchFamily="2" charset="2"/>
              <a:buChar char="ü"/>
            </a:pPr>
            <a:r>
              <a:rPr lang="fr-FR" altLang="fr-FR" dirty="0"/>
              <a:t>Intérêt légitime</a:t>
            </a:r>
          </a:p>
          <a:p>
            <a:pPr algn="just"/>
            <a:endParaRPr lang="fr-FR" b="1" dirty="0"/>
          </a:p>
          <a:p>
            <a:pPr algn="just"/>
            <a:endParaRPr lang="fr-FR" b="1" dirty="0"/>
          </a:p>
          <a:p>
            <a:pPr algn="just"/>
            <a:endParaRPr lang="fr-F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05064"/>
            <a:ext cx="3087618" cy="20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08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42E3DED4-C4B3-4615-842E-81900945BF47}" type="slidenum">
              <a:rPr lang="fr-FR" smtClean="0"/>
              <a:pPr/>
              <a:t>9</a:t>
            </a:fld>
            <a:endParaRPr lang="fr-FR" dirty="0"/>
          </a:p>
        </p:txBody>
      </p:sp>
      <p:sp>
        <p:nvSpPr>
          <p:cNvPr id="4" name="Titre 3"/>
          <p:cNvSpPr>
            <a:spLocks noGrp="1"/>
          </p:cNvSpPr>
          <p:nvPr>
            <p:ph type="title"/>
          </p:nvPr>
        </p:nvSpPr>
        <p:spPr>
          <a:xfrm>
            <a:off x="525078" y="116632"/>
            <a:ext cx="8023860" cy="710977"/>
          </a:xfrm>
        </p:spPr>
        <p:txBody>
          <a:bodyPr/>
          <a:lstStyle/>
          <a:p>
            <a:pPr algn="ctr"/>
            <a:r>
              <a:rPr lang="fr-FR" dirty="0"/>
              <a:t>Zoom sur le consentement</a:t>
            </a:r>
          </a:p>
        </p:txBody>
      </p:sp>
      <p:sp>
        <p:nvSpPr>
          <p:cNvPr id="6" name="ZoneTexte 5"/>
          <p:cNvSpPr txBox="1"/>
          <p:nvPr/>
        </p:nvSpPr>
        <p:spPr>
          <a:xfrm>
            <a:off x="403317" y="1193168"/>
            <a:ext cx="8267381" cy="4770537"/>
          </a:xfrm>
          <a:prstGeom prst="rect">
            <a:avLst/>
          </a:prstGeom>
          <a:noFill/>
        </p:spPr>
        <p:txBody>
          <a:bodyPr wrap="square" rtlCol="0">
            <a:spAutoFit/>
          </a:bodyPr>
          <a:lstStyle/>
          <a:p>
            <a:pPr algn="just"/>
            <a:r>
              <a:rPr lang="fr-FR" altLang="fr-FR" b="1" dirty="0"/>
              <a:t>Consentement :</a:t>
            </a:r>
          </a:p>
          <a:p>
            <a:pPr marL="285750" indent="-285750" algn="just">
              <a:buFont typeface="Wingdings" panose="05000000000000000000" pitchFamily="2" charset="2"/>
              <a:buChar char="ü"/>
            </a:pPr>
            <a:r>
              <a:rPr lang="fr-FR" altLang="fr-FR" dirty="0"/>
              <a:t>spécifique : </a:t>
            </a:r>
            <a:r>
              <a:rPr lang="fr-FR" altLang="fr-FR" sz="1600" dirty="0"/>
              <a:t>un consentement par finalité</a:t>
            </a:r>
            <a:endParaRPr lang="fr-FR" altLang="fr-FR" dirty="0"/>
          </a:p>
          <a:p>
            <a:pPr marL="285750" indent="-285750" algn="just">
              <a:buFont typeface="Wingdings" panose="05000000000000000000" pitchFamily="2" charset="2"/>
              <a:buChar char="ü"/>
            </a:pPr>
            <a:r>
              <a:rPr lang="fr-FR" altLang="fr-FR" dirty="0"/>
              <a:t>libre : </a:t>
            </a:r>
            <a:r>
              <a:rPr lang="fr-FR" altLang="fr-FR" sz="1600" dirty="0"/>
              <a:t>pas de contrepartie, ne renonce pas à un droit ou une prestation</a:t>
            </a:r>
            <a:endParaRPr lang="fr-FR" altLang="fr-FR" dirty="0"/>
          </a:p>
          <a:p>
            <a:pPr marL="285750" indent="-285750" algn="just">
              <a:buFont typeface="Wingdings" panose="05000000000000000000" pitchFamily="2" charset="2"/>
              <a:buChar char="ü"/>
            </a:pPr>
            <a:r>
              <a:rPr lang="fr-FR" altLang="fr-FR" dirty="0"/>
              <a:t>éclairé : </a:t>
            </a:r>
            <a:r>
              <a:rPr lang="fr-FR" altLang="fr-FR" sz="1600" dirty="0"/>
              <a:t>soigner le discours explicatif </a:t>
            </a:r>
            <a:r>
              <a:rPr lang="fr-FR" altLang="fr-FR" sz="1400" dirty="0"/>
              <a:t>(mineurs, non francophones)</a:t>
            </a:r>
            <a:endParaRPr lang="fr-FR" altLang="fr-FR" dirty="0"/>
          </a:p>
          <a:p>
            <a:pPr marL="285750" indent="-285750" algn="just">
              <a:buFont typeface="Wingdings" panose="05000000000000000000" pitchFamily="2" charset="2"/>
              <a:buChar char="ü"/>
            </a:pPr>
            <a:r>
              <a:rPr lang="fr-FR" altLang="fr-FR" dirty="0"/>
              <a:t>explicite : </a:t>
            </a:r>
            <a:r>
              <a:rPr lang="fr-FR" altLang="fr-FR" sz="1600" dirty="0"/>
              <a:t>action explicite – problème de la preuve</a:t>
            </a:r>
            <a:endParaRPr lang="fr-FR" altLang="fr-FR" dirty="0"/>
          </a:p>
          <a:p>
            <a:pPr algn="just"/>
            <a:r>
              <a:rPr lang="fr-FR" altLang="fr-FR" sz="1600" i="1" dirty="0" err="1"/>
              <a:t>Etre</a:t>
            </a:r>
            <a:r>
              <a:rPr lang="fr-FR" altLang="fr-FR" sz="1600" i="1" dirty="0"/>
              <a:t> capable de justifier toute règle non appliquée</a:t>
            </a:r>
          </a:p>
          <a:p>
            <a:pPr algn="just"/>
            <a:endParaRPr lang="fr-FR" altLang="fr-FR" b="1" i="1" dirty="0"/>
          </a:p>
          <a:p>
            <a:pPr algn="just"/>
            <a:r>
              <a:rPr lang="fr-FR" altLang="fr-FR" b="1" dirty="0"/>
              <a:t>Pas de forme imposée pour le consentement</a:t>
            </a:r>
          </a:p>
          <a:p>
            <a:pPr marL="285750" lvl="1" indent="-285750" algn="just">
              <a:buFont typeface="Wingdings" panose="05000000000000000000" pitchFamily="2" charset="2"/>
              <a:buChar char="ü"/>
            </a:pPr>
            <a:r>
              <a:rPr lang="fr-FR" altLang="fr-FR" sz="1600" dirty="0"/>
              <a:t>Il peut être oral</a:t>
            </a:r>
          </a:p>
          <a:p>
            <a:pPr marL="285750" lvl="1" indent="-285750" algn="just">
              <a:buFont typeface="Wingdings" panose="05000000000000000000" pitchFamily="2" charset="2"/>
              <a:buChar char="ü"/>
            </a:pPr>
            <a:r>
              <a:rPr lang="fr-FR" altLang="fr-FR" sz="1600" dirty="0"/>
              <a:t>C’est au responsable de traitement d’apporter la preuve du consentement</a:t>
            </a:r>
          </a:p>
          <a:p>
            <a:pPr marL="742950" lvl="2" indent="-285750" algn="just">
              <a:buFont typeface="Wingdings" panose="05000000000000000000" pitchFamily="2" charset="2"/>
              <a:buChar char="ü"/>
            </a:pPr>
            <a:r>
              <a:rPr lang="fr-FR" altLang="fr-FR" sz="1600" dirty="0"/>
              <a:t>Conserver localement les justificatifs éventuels</a:t>
            </a:r>
          </a:p>
          <a:p>
            <a:pPr marL="285750" lvl="1" indent="-285750" algn="just">
              <a:buFont typeface="Wingdings" panose="05000000000000000000" pitchFamily="2" charset="2"/>
              <a:buChar char="ü"/>
            </a:pPr>
            <a:r>
              <a:rPr lang="fr-FR" altLang="fr-FR" sz="1600" dirty="0"/>
              <a:t>On peut recueillir sur un seul formulaire plusieurs consentements spécifiques</a:t>
            </a:r>
          </a:p>
          <a:p>
            <a:pPr marL="285750" lvl="1" indent="-285750" algn="just">
              <a:buFont typeface="Wingdings" panose="05000000000000000000" pitchFamily="2" charset="2"/>
              <a:buChar char="ü"/>
            </a:pPr>
            <a:r>
              <a:rPr lang="fr-FR" altLang="fr-FR" sz="1600" dirty="0"/>
              <a:t>Retirer le consentement doit être aussi facile que de le donner</a:t>
            </a:r>
          </a:p>
          <a:p>
            <a:pPr marL="285750" lvl="1" indent="-285750" algn="just">
              <a:buFont typeface="Wingdings" panose="05000000000000000000" pitchFamily="2" charset="2"/>
              <a:buChar char="ü"/>
            </a:pPr>
            <a:r>
              <a:rPr lang="fr-FR" altLang="fr-FR" sz="1600" dirty="0"/>
              <a:t>Pas de consentement des mineurs pour la recherche scientifique</a:t>
            </a:r>
          </a:p>
          <a:p>
            <a:pPr marL="285750" lvl="1" indent="-285750" algn="just">
              <a:buFont typeface="Wingdings" panose="05000000000000000000" pitchFamily="2" charset="2"/>
              <a:buChar char="ü"/>
            </a:pPr>
            <a:endParaRPr lang="fr-FR" altLang="fr-FR" sz="1600" dirty="0"/>
          </a:p>
          <a:p>
            <a:pPr marL="0" lvl="1" algn="just"/>
            <a:r>
              <a:rPr lang="fr-FR" altLang="fr-FR" sz="1600" dirty="0"/>
              <a:t>Exemple (qui peut être simplifié) :</a:t>
            </a:r>
          </a:p>
          <a:p>
            <a:pPr marL="0" lvl="1" algn="just"/>
            <a:endParaRPr lang="fr-FR" altLang="fr-FR" sz="1600" dirty="0"/>
          </a:p>
          <a:p>
            <a:pPr algn="just"/>
            <a:endParaRPr lang="fr-FR" altLang="fr-FR" b="1" dirty="0"/>
          </a:p>
        </p:txBody>
      </p:sp>
      <p:sp>
        <p:nvSpPr>
          <p:cNvPr id="8" name="Espace réservé de la date 1"/>
          <p:cNvSpPr>
            <a:spLocks noGrp="1"/>
          </p:cNvSpPr>
          <p:nvPr>
            <p:ph type="dt" sz="half" idx="10"/>
          </p:nvPr>
        </p:nvSpPr>
        <p:spPr>
          <a:xfrm>
            <a:off x="165835" y="6447935"/>
            <a:ext cx="1080136" cy="230861"/>
          </a:xfrm>
        </p:spPr>
        <p:txBody>
          <a:bodyPr/>
          <a:lstStyle/>
          <a:p>
            <a:r>
              <a:rPr lang="fr-FR" dirty="0"/>
              <a:t>06/04/2022</a:t>
            </a:r>
          </a:p>
        </p:txBody>
      </p:sp>
      <p:pic>
        <p:nvPicPr>
          <p:cNvPr id="11" name="Image 10">
            <a:extLst>
              <a:ext uri="{FF2B5EF4-FFF2-40B4-BE49-F238E27FC236}">
                <a16:creationId xmlns:a16="http://schemas.microsoft.com/office/drawing/2014/main" id="{A5DE3FE2-A150-45C7-8852-10750A279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221" y="4149080"/>
            <a:ext cx="2120855" cy="2132018"/>
          </a:xfrm>
          <a:prstGeom prst="rect">
            <a:avLst/>
          </a:prstGeom>
        </p:spPr>
      </p:pic>
      <p:graphicFrame>
        <p:nvGraphicFramePr>
          <p:cNvPr id="2" name="Objet 1">
            <a:extLst>
              <a:ext uri="{FF2B5EF4-FFF2-40B4-BE49-F238E27FC236}">
                <a16:creationId xmlns:a16="http://schemas.microsoft.com/office/drawing/2014/main" id="{01DC0876-0BBD-4719-8E5B-38D09B0B9C16}"/>
              </a:ext>
            </a:extLst>
          </p:cNvPr>
          <p:cNvGraphicFramePr>
            <a:graphicFrameLocks noChangeAspect="1"/>
          </p:cNvGraphicFramePr>
          <p:nvPr>
            <p:extLst>
              <p:ext uri="{D42A27DB-BD31-4B8C-83A1-F6EECF244321}">
                <p14:modId xmlns:p14="http://schemas.microsoft.com/office/powerpoint/2010/main" val="144830708"/>
              </p:ext>
            </p:extLst>
          </p:nvPr>
        </p:nvGraphicFramePr>
        <p:xfrm>
          <a:off x="3851920" y="4925422"/>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2" name="Objet 1">
                        <a:extLst>
                          <a:ext uri="{FF2B5EF4-FFF2-40B4-BE49-F238E27FC236}">
                            <a16:creationId xmlns:a16="http://schemas.microsoft.com/office/drawing/2014/main" id="{01DC0876-0BBD-4719-8E5B-38D09B0B9C16}"/>
                          </a:ext>
                        </a:extLst>
                      </p:cNvPr>
                      <p:cNvPicPr/>
                      <p:nvPr/>
                    </p:nvPicPr>
                    <p:blipFill>
                      <a:blip r:embed="rId4"/>
                      <a:stretch>
                        <a:fillRect/>
                      </a:stretch>
                    </p:blipFill>
                    <p:spPr>
                      <a:xfrm>
                        <a:off x="3851920" y="492542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66814475"/>
      </p:ext>
    </p:extLst>
  </p:cSld>
  <p:clrMapOvr>
    <a:masterClrMapping/>
  </p:clrMapOvr>
</p:sld>
</file>

<file path=ppt/theme/theme1.xml><?xml version="1.0" encoding="utf-8"?>
<a:theme xmlns:a="http://schemas.openxmlformats.org/drawingml/2006/main" name="UNIVERSITE PARIS 1">
  <a:themeElements>
    <a:clrScheme name="SUN">
      <a:dk1>
        <a:srgbClr val="00326E"/>
      </a:dk1>
      <a:lt1>
        <a:srgbClr val="FFFFFF"/>
      </a:lt1>
      <a:dk2>
        <a:srgbClr val="00326E"/>
      </a:dk2>
      <a:lt2>
        <a:srgbClr val="FFFFFF"/>
      </a:lt2>
      <a:accent1>
        <a:srgbClr val="C89108"/>
      </a:accent1>
      <a:accent2>
        <a:srgbClr val="E55302"/>
      </a:accent2>
      <a:accent3>
        <a:srgbClr val="78953D"/>
      </a:accent3>
      <a:accent4>
        <a:srgbClr val="765458"/>
      </a:accent4>
      <a:accent5>
        <a:srgbClr val="6B6761"/>
      </a:accent5>
      <a:accent6>
        <a:srgbClr val="F79646"/>
      </a:accent6>
      <a:hlink>
        <a:srgbClr val="00B0F0"/>
      </a:hlink>
      <a:folHlink>
        <a:srgbClr val="548DD4"/>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F6B96EF812314B865C23A011F51880" ma:contentTypeVersion="14" ma:contentTypeDescription="Crée un document." ma:contentTypeScope="" ma:versionID="a1f4460c2175f39a807872d0925860d5">
  <xsd:schema xmlns:xsd="http://www.w3.org/2001/XMLSchema" xmlns:xs="http://www.w3.org/2001/XMLSchema" xmlns:p="http://schemas.microsoft.com/office/2006/metadata/properties" xmlns:ns2="6bf1966b-a9bc-4842-be46-c8cc9e7339bb" xmlns:ns3="bdaa0486-8e12-4b4f-bd25-f75b11185969" targetNamespace="http://schemas.microsoft.com/office/2006/metadata/properties" ma:root="true" ma:fieldsID="f754ef44a6ad1373c51642161671ca36" ns2:_="" ns3:_="">
    <xsd:import namespace="6bf1966b-a9bc-4842-be46-c8cc9e7339bb"/>
    <xsd:import namespace="bdaa0486-8e12-4b4f-bd25-f75b11185969"/>
    <xsd:element name="properties">
      <xsd:complexType>
        <xsd:sequence>
          <xsd:element name="documentManagement">
            <xsd:complexType>
              <xsd:all>
                <xsd:element ref="ns2:MediaServiceMetadata" minOccurs="0"/>
                <xsd:element ref="ns2:MediaServiceFastMetadata"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1966b-a9bc-4842-be46-c8cc9e733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a0486-8e12-4b4f-bd25-f75b11185969"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d63adc2-6c4f-4066-b70e-3dfba6f3b5d1}" ma:internalName="TaxCatchAll" ma:showField="CatchAllData" ma:web="bdaa0486-8e12-4b4f-bd25-f75b11185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f1966b-a9bc-4842-be46-c8cc9e7339bb">
      <Terms xmlns="http://schemas.microsoft.com/office/infopath/2007/PartnerControls"/>
    </lcf76f155ced4ddcb4097134ff3c332f>
    <TaxCatchAll xmlns="bdaa0486-8e12-4b4f-bd25-f75b11185969" xsi:nil="true"/>
  </documentManagement>
</p:properties>
</file>

<file path=customXml/itemProps1.xml><?xml version="1.0" encoding="utf-8"?>
<ds:datastoreItem xmlns:ds="http://schemas.openxmlformats.org/officeDocument/2006/customXml" ds:itemID="{FD72C913-916B-4AAE-A485-4C074B7D2976}">
  <ds:schemaRefs>
    <ds:schemaRef ds:uri="http://schemas.microsoft.com/sharepoint/v3/contenttype/forms"/>
  </ds:schemaRefs>
</ds:datastoreItem>
</file>

<file path=customXml/itemProps2.xml><?xml version="1.0" encoding="utf-8"?>
<ds:datastoreItem xmlns:ds="http://schemas.openxmlformats.org/officeDocument/2006/customXml" ds:itemID="{26A0A8D5-E19B-4294-A190-B86875982EC0}"/>
</file>

<file path=customXml/itemProps3.xml><?xml version="1.0" encoding="utf-8"?>
<ds:datastoreItem xmlns:ds="http://schemas.openxmlformats.org/officeDocument/2006/customXml" ds:itemID="{814AF226-BF28-4E77-B32B-3EA8195A202A}"/>
</file>

<file path=docProps/app.xml><?xml version="1.0" encoding="utf-8"?>
<Properties xmlns="http://schemas.openxmlformats.org/officeDocument/2006/extended-properties" xmlns:vt="http://schemas.openxmlformats.org/officeDocument/2006/docPropsVTypes">
  <Template>Flow (1)</Template>
  <TotalTime>5698</TotalTime>
  <Words>3450</Words>
  <Application>Microsoft Office PowerPoint</Application>
  <PresentationFormat>Affichage à l'écran (4:3)</PresentationFormat>
  <Paragraphs>598</Paragraphs>
  <Slides>38</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38</vt:i4>
      </vt:variant>
    </vt:vector>
  </HeadingPairs>
  <TitlesOfParts>
    <vt:vector size="47" baseType="lpstr">
      <vt:lpstr>Arial</vt:lpstr>
      <vt:lpstr>Brandon Grotesque Bold</vt:lpstr>
      <vt:lpstr>Brandon Grotesque Medium</vt:lpstr>
      <vt:lpstr>Brandon Grotesque Regular</vt:lpstr>
      <vt:lpstr>Calibri</vt:lpstr>
      <vt:lpstr>Wingdings</vt:lpstr>
      <vt:lpstr>UNIVERSITE PARIS 1</vt:lpstr>
      <vt:lpstr>Document Microsoft Word</vt:lpstr>
      <vt:lpstr>Acrobat Document</vt:lpstr>
      <vt:lpstr>Présentation PowerPoint</vt:lpstr>
      <vt:lpstr>Introduction</vt:lpstr>
      <vt:lpstr>Plan de la formation</vt:lpstr>
      <vt:lpstr>Présentation PowerPoint</vt:lpstr>
      <vt:lpstr>LE PERIMETRE CONCERNE</vt:lpstr>
      <vt:lpstr>Les acteurs</vt:lpstr>
      <vt:lpstr>Les grands principes</vt:lpstr>
      <vt:lpstr>Les finalités et la base juridique</vt:lpstr>
      <vt:lpstr>Zoom sur le consentement</vt:lpstr>
      <vt:lpstr>Zoom sur les mentions d’information</vt:lpstr>
      <vt:lpstr>Les droits des personnes</vt:lpstr>
      <vt:lpstr>Zoom sur des exemples réels de droits d’accès - les plaintes à la CNIL</vt:lpstr>
      <vt:lpstr>La durée de conservation</vt:lpstr>
      <vt:lpstr>Quelques autres aspects</vt:lpstr>
      <vt:lpstr>Exemples (réels) de violations de données</vt:lpstr>
      <vt:lpstr>La traduction juridique des grands principes</vt:lpstr>
      <vt:lpstr>Zoom : le registre des traitements</vt:lpstr>
      <vt:lpstr>Le Délégué à la Protection des Données - DPO</vt:lpstr>
      <vt:lpstr>Zoom : les dispositifs mis en place</vt:lpstr>
      <vt:lpstr>Retour sur le périmètre</vt:lpstr>
      <vt:lpstr>PAUSE</vt:lpstr>
      <vt:lpstr>Site de la CNIL https://www.cnil.fr/fr/recherche-scientifique-hors-sante</vt:lpstr>
      <vt:lpstr>Des dérogations pour la recherche</vt:lpstr>
      <vt:lpstr>Les garanties</vt:lpstr>
      <vt:lpstr>Zoom : l’information de l’individu https://www.cnil.fr/fr/recherche-scientifique-hors-sante/respect-des-droits-des-personnes</vt:lpstr>
      <vt:lpstr>Zoom : les données de la recherche</vt:lpstr>
      <vt:lpstr>Pseudonymisation / anonymisation https://www.cnil.fr/fr/recherche-scientifique-hors-sante/enjeux-avantages-anonymisation-pseudonymisation</vt:lpstr>
      <vt:lpstr>Pour approfondir</vt:lpstr>
      <vt:lpstr>Règles du secret statistique</vt:lpstr>
      <vt:lpstr>Données sensibles https://www.cnil.fr/fr/recherche-scientifique-hors-sante/focus-certaines-categories-donnees-personnelles </vt:lpstr>
      <vt:lpstr>Présentation PowerPoint</vt:lpstr>
      <vt:lpstr>Protéger ses données – les bonnes pratiques https://www.cnil.fr/fr/recherche-scientifique-hors-sante/mesures-de-securite-et-de-confidentialite</vt:lpstr>
      <vt:lpstr>Les bonnes pratiques dans une organisation</vt:lpstr>
      <vt:lpstr>Sécurité du poste de travail</vt:lpstr>
      <vt:lpstr>Sécurité du partage de données</vt:lpstr>
      <vt:lpstr>Organisation pratique https://www.cnil.fr/fr/recherche-scientifique-hors-sante/mise-en-conformite</vt:lpstr>
      <vt:lpstr>Bibliographie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Yassamine</dc:creator>
  <cp:lastModifiedBy>François Descubes</cp:lastModifiedBy>
  <cp:revision>575</cp:revision>
  <cp:lastPrinted>2019-10-01T12:26:53Z</cp:lastPrinted>
  <dcterms:created xsi:type="dcterms:W3CDTF">2014-03-27T13:28:23Z</dcterms:created>
  <dcterms:modified xsi:type="dcterms:W3CDTF">2022-08-25T09:00:51Z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0x010100F5F6B96EF812314B865C23A011F51880</vt:lpwstr>
  </property>
</Properties>
</file>